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310" r:id="rId4"/>
    <p:sldId id="257" r:id="rId5"/>
    <p:sldId id="324" r:id="rId6"/>
    <p:sldId id="326" r:id="rId7"/>
    <p:sldId id="302" r:id="rId8"/>
    <p:sldId id="301" r:id="rId9"/>
    <p:sldId id="311" r:id="rId10"/>
    <p:sldId id="322" r:id="rId11"/>
    <p:sldId id="325" r:id="rId12"/>
    <p:sldId id="312" r:id="rId13"/>
    <p:sldId id="313" r:id="rId14"/>
    <p:sldId id="323" r:id="rId15"/>
    <p:sldId id="314" r:id="rId16"/>
    <p:sldId id="299" r:id="rId17"/>
    <p:sldId id="316" r:id="rId18"/>
    <p:sldId id="317" r:id="rId19"/>
    <p:sldId id="318" r:id="rId20"/>
    <p:sldId id="304" r:id="rId21"/>
    <p:sldId id="306" r:id="rId22"/>
    <p:sldId id="305" r:id="rId23"/>
    <p:sldId id="319" r:id="rId24"/>
    <p:sldId id="320" r:id="rId25"/>
    <p:sldId id="327" r:id="rId26"/>
    <p:sldId id="321" r:id="rId27"/>
    <p:sldId id="328" r:id="rId28"/>
    <p:sldId id="308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1DAB"/>
    <a:srgbClr val="6F3564"/>
    <a:srgbClr val="A353A2"/>
    <a:srgbClr val="3AB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86667" autoAdjust="0"/>
  </p:normalViewPr>
  <p:slideViewPr>
    <p:cSldViewPr snapToGrid="0" showGuides="1">
      <p:cViewPr varScale="1">
        <p:scale>
          <a:sx n="62" d="100"/>
          <a:sy n="62" d="100"/>
        </p:scale>
        <p:origin x="11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35127-9F97-465B-81B2-5100660FF32A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0AED9-494C-47E6-99FE-3506740B9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3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1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6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8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0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8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7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06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89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4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4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86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0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3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4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7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0AED9-494C-47E6-99FE-3506740B9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3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6AB6-FB55-4132-AE24-B9477817A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7970"/>
            <a:ext cx="9144000" cy="166199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AE3B9-59FD-4665-AFDA-96295B7C1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323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4D7F-CC9B-4F7A-9AE4-547BC34A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9CF82-A359-400D-97B4-E4DF7938536E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9BAA8-D9A2-40F9-88A0-1715DE62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95AE-FD64-4A19-B0FE-0CE6AE90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C257-4F7A-4E07-87C2-1ED2FB2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0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9DB8-080B-4664-BD06-E99CDB82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CA40-F618-4EC9-8076-320F0731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EC39-72DC-44F6-95FE-15A6F618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9CF82-A359-400D-97B4-E4DF7938536E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3CC65-947A-4FEF-A9AE-67E6FED4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A5E53-2435-4B61-9FFE-28ABFCA0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4C257-4F7A-4E07-87C2-1ED2FB2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77AAA-DDE7-4D78-90DD-B5493446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985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D9BA-C387-4855-A890-5A4B4C89B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39217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DBF5-BC79-4BBB-8C2C-B750D073A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579"/>
            <a:ext cx="2743200" cy="16158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fld id="{2079CF82-A359-400D-97B4-E4DF7938536E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2681-2BBD-4892-8538-081B4C0C3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6579"/>
            <a:ext cx="4114800" cy="16158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7FD7-D691-4E0E-B8A5-1528E4B6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46579"/>
            <a:ext cx="2743200" cy="16158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fld id="{2574C257-4F7A-4E07-87C2-1ED2FB2D95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3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336148-9A28-45ED-80B1-A4F3DBF20E97}"/>
              </a:ext>
            </a:extLst>
          </p:cNvPr>
          <p:cNvSpPr/>
          <p:nvPr/>
        </p:nvSpPr>
        <p:spPr>
          <a:xfrm>
            <a:off x="4667250" y="1257300"/>
            <a:ext cx="2266950" cy="4170030"/>
          </a:xfrm>
          <a:prstGeom prst="rect">
            <a:avLst/>
          </a:prstGeom>
          <a:gradFill flip="none" rotWithShape="1">
            <a:gsLst>
              <a:gs pos="0">
                <a:srgbClr val="3AB2EB"/>
              </a:gs>
              <a:gs pos="56000">
                <a:srgbClr val="9262AE"/>
              </a:gs>
              <a:gs pos="100000">
                <a:srgbClr val="A353A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E2DB1C-5DD9-4BA5-9A0F-58808299B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" t="4154" r="107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4667249 w 12192000"/>
              <a:gd name="connsiteY0" fmla="*/ 1298320 h 6858000"/>
              <a:gd name="connsiteX1" fmla="*/ 4667249 w 12192000"/>
              <a:gd name="connsiteY1" fmla="*/ 5297714 h 6858000"/>
              <a:gd name="connsiteX2" fmla="*/ 6905624 w 12192000"/>
              <a:gd name="connsiteY2" fmla="*/ 5297714 h 6858000"/>
              <a:gd name="connsiteX3" fmla="*/ 6905624 w 12192000"/>
              <a:gd name="connsiteY3" fmla="*/ 129832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67249" y="1298320"/>
                </a:moveTo>
                <a:lnTo>
                  <a:pt x="4667249" y="5297714"/>
                </a:lnTo>
                <a:lnTo>
                  <a:pt x="6905624" y="5297714"/>
                </a:lnTo>
                <a:lnTo>
                  <a:pt x="6905624" y="129832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A05100E-4463-4114-8E8D-6382139838C0}"/>
              </a:ext>
            </a:extLst>
          </p:cNvPr>
          <p:cNvGrpSpPr/>
          <p:nvPr/>
        </p:nvGrpSpPr>
        <p:grpSpPr>
          <a:xfrm>
            <a:off x="0" y="4036801"/>
            <a:ext cx="12192000" cy="2929687"/>
            <a:chOff x="0" y="-350837"/>
            <a:chExt cx="12023725" cy="2889251"/>
          </a:xfrm>
        </p:grpSpPr>
        <p:sp>
          <p:nvSpPr>
            <p:cNvPr id="8" name="Freeform 395">
              <a:extLst>
                <a:ext uri="{FF2B5EF4-FFF2-40B4-BE49-F238E27FC236}">
                  <a16:creationId xmlns:a16="http://schemas.microsoft.com/office/drawing/2014/main" id="{E8EFAF50-8708-4384-950E-D8793E6FE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9" name="Freeform 396">
              <a:extLst>
                <a:ext uri="{FF2B5EF4-FFF2-40B4-BE49-F238E27FC236}">
                  <a16:creationId xmlns:a16="http://schemas.microsoft.com/office/drawing/2014/main" id="{8AECC541-178E-4945-930B-9254016B4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B95C3C-2C1F-4C7C-9332-709FD6935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19405"/>
            <a:ext cx="9144000" cy="4985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Montserrat Black" panose="00000A00000000000000" pitchFamily="2" charset="0"/>
              </a:rPr>
              <a:t>UI/UX 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59F0A3-C42F-46A3-88F1-A1EBBF011D38}"/>
              </a:ext>
            </a:extLst>
          </p:cNvPr>
          <p:cNvSpPr/>
          <p:nvPr/>
        </p:nvSpPr>
        <p:spPr>
          <a:xfrm>
            <a:off x="4667250" y="1257299"/>
            <a:ext cx="2266950" cy="1462383"/>
          </a:xfrm>
          <a:custGeom>
            <a:avLst/>
            <a:gdLst>
              <a:gd name="connsiteX0" fmla="*/ 0 w 2266950"/>
              <a:gd name="connsiteY0" fmla="*/ 0 h 1462383"/>
              <a:gd name="connsiteX1" fmla="*/ 2266950 w 2266950"/>
              <a:gd name="connsiteY1" fmla="*/ 0 h 1462383"/>
              <a:gd name="connsiteX2" fmla="*/ 2266950 w 2266950"/>
              <a:gd name="connsiteY2" fmla="*/ 1217986 h 1462383"/>
              <a:gd name="connsiteX3" fmla="*/ 2247246 w 2266950"/>
              <a:gd name="connsiteY3" fmla="*/ 1226004 h 1462383"/>
              <a:gd name="connsiteX4" fmla="*/ 1775683 w 2266950"/>
              <a:gd name="connsiteY4" fmla="*/ 1407741 h 1462383"/>
              <a:gd name="connsiteX5" fmla="*/ 63231 w 2266950"/>
              <a:gd name="connsiteY5" fmla="*/ 935754 h 1462383"/>
              <a:gd name="connsiteX6" fmla="*/ 0 w 2266950"/>
              <a:gd name="connsiteY6" fmla="*/ 910167 h 146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1462383">
                <a:moveTo>
                  <a:pt x="0" y="0"/>
                </a:moveTo>
                <a:lnTo>
                  <a:pt x="2266950" y="0"/>
                </a:lnTo>
                <a:lnTo>
                  <a:pt x="2266950" y="1217986"/>
                </a:lnTo>
                <a:lnTo>
                  <a:pt x="2247246" y="1226004"/>
                </a:lnTo>
                <a:cubicBezTo>
                  <a:pt x="2063956" y="1300578"/>
                  <a:pt x="1903108" y="1365161"/>
                  <a:pt x="1775683" y="1407741"/>
                </a:cubicBezTo>
                <a:cubicBezTo>
                  <a:pt x="1187057" y="1606226"/>
                  <a:pt x="726858" y="1221327"/>
                  <a:pt x="63231" y="935754"/>
                </a:cubicBezTo>
                <a:lnTo>
                  <a:pt x="0" y="910167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3F68ED0-4E9C-4C20-916C-D2A7FBB41DBD}"/>
              </a:ext>
            </a:extLst>
          </p:cNvPr>
          <p:cNvSpPr/>
          <p:nvPr/>
        </p:nvSpPr>
        <p:spPr>
          <a:xfrm>
            <a:off x="4667250" y="1257301"/>
            <a:ext cx="2266950" cy="728311"/>
          </a:xfrm>
          <a:custGeom>
            <a:avLst/>
            <a:gdLst>
              <a:gd name="connsiteX0" fmla="*/ 0 w 2266950"/>
              <a:gd name="connsiteY0" fmla="*/ 0 h 728311"/>
              <a:gd name="connsiteX1" fmla="*/ 2266950 w 2266950"/>
              <a:gd name="connsiteY1" fmla="*/ 0 h 728311"/>
              <a:gd name="connsiteX2" fmla="*/ 2266950 w 2266950"/>
              <a:gd name="connsiteY2" fmla="*/ 728311 h 728311"/>
              <a:gd name="connsiteX3" fmla="*/ 2188560 w 2266950"/>
              <a:gd name="connsiteY3" fmla="*/ 710952 h 728311"/>
              <a:gd name="connsiteX4" fmla="*/ 1785819 w 2266950"/>
              <a:gd name="connsiteY4" fmla="*/ 601273 h 728311"/>
              <a:gd name="connsiteX5" fmla="*/ 256003 w 2266950"/>
              <a:gd name="connsiteY5" fmla="*/ 458408 h 728311"/>
              <a:gd name="connsiteX6" fmla="*/ 0 w 2266950"/>
              <a:gd name="connsiteY6" fmla="*/ 483816 h 72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728311">
                <a:moveTo>
                  <a:pt x="0" y="0"/>
                </a:moveTo>
                <a:lnTo>
                  <a:pt x="2266950" y="0"/>
                </a:lnTo>
                <a:lnTo>
                  <a:pt x="2266950" y="728311"/>
                </a:lnTo>
                <a:lnTo>
                  <a:pt x="2188560" y="710952"/>
                </a:lnTo>
                <a:cubicBezTo>
                  <a:pt x="2059871" y="679224"/>
                  <a:pt x="1925618" y="642847"/>
                  <a:pt x="1785819" y="601273"/>
                </a:cubicBezTo>
                <a:cubicBezTo>
                  <a:pt x="1270771" y="448166"/>
                  <a:pt x="747187" y="422008"/>
                  <a:pt x="256003" y="458408"/>
                </a:cubicBezTo>
                <a:lnTo>
                  <a:pt x="0" y="48381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1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139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Analysis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DDD505-36F3-43C4-806D-F9021ECAF808}"/>
              </a:ext>
            </a:extLst>
          </p:cNvPr>
          <p:cNvSpPr txBox="1"/>
          <p:nvPr/>
        </p:nvSpPr>
        <p:spPr>
          <a:xfrm>
            <a:off x="1729292" y="2508275"/>
            <a:ext cx="363063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Personas are fictional characters created to represent the different user types that might use a product in a similar way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1D1034-4759-44D9-B2AA-E71C4C918E3A}"/>
              </a:ext>
            </a:extLst>
          </p:cNvPr>
          <p:cNvSpPr txBox="1"/>
          <p:nvPr/>
        </p:nvSpPr>
        <p:spPr>
          <a:xfrm>
            <a:off x="1729292" y="1917989"/>
            <a:ext cx="190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Personas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9218" name="Picture 2" descr="How to Create a Buyer Persona (Free Buyer/Audience Persona Template)">
            <a:extLst>
              <a:ext uri="{FF2B5EF4-FFF2-40B4-BE49-F238E27FC236}">
                <a16:creationId xmlns:a16="http://schemas.microsoft.com/office/drawing/2014/main" id="{4421904D-C524-46BF-A12C-D3FB14C1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07" y="1186731"/>
            <a:ext cx="4958178" cy="38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1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8 user testing questions for better UX - Justinmind">
            <a:extLst>
              <a:ext uri="{FF2B5EF4-FFF2-40B4-BE49-F238E27FC236}">
                <a16:creationId xmlns:a16="http://schemas.microsoft.com/office/drawing/2014/main" id="{4CE5A788-571F-4339-B242-250AB0C5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160"/>
            <a:ext cx="12191999" cy="69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6D353-BB4E-441B-9E1F-C29F98088002}"/>
              </a:ext>
            </a:extLst>
          </p:cNvPr>
          <p:cNvSpPr/>
          <p:nvPr/>
        </p:nvSpPr>
        <p:spPr>
          <a:xfrm>
            <a:off x="0" y="-95160"/>
            <a:ext cx="12191998" cy="6953160"/>
          </a:xfrm>
          <a:prstGeom prst="rect">
            <a:avLst/>
          </a:prstGeom>
          <a:gradFill>
            <a:gsLst>
              <a:gs pos="0">
                <a:srgbClr val="00B0F0">
                  <a:alpha val="27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EE712-7844-4875-8D62-94A2D234CFBE}"/>
              </a:ext>
            </a:extLst>
          </p:cNvPr>
          <p:cNvSpPr txBox="1">
            <a:spLocks/>
          </p:cNvSpPr>
          <p:nvPr/>
        </p:nvSpPr>
        <p:spPr>
          <a:xfrm>
            <a:off x="604667" y="3968087"/>
            <a:ext cx="10222661" cy="26007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Give TEN Examples , Mention The Reason And Define What Kind Of Patterns It Is: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Good website design and bad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Good product design and bad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Good app design and bad</a:t>
            </a:r>
          </a:p>
        </p:txBody>
      </p:sp>
    </p:spTree>
    <p:extLst>
      <p:ext uri="{BB962C8B-B14F-4D97-AF65-F5344CB8AC3E}">
        <p14:creationId xmlns:p14="http://schemas.microsoft.com/office/powerpoint/2010/main" val="117664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Analysis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718EC7-F616-42BC-BD62-D7ADD8CE6BD5}"/>
              </a:ext>
            </a:extLst>
          </p:cNvPr>
          <p:cNvSpPr txBox="1"/>
          <p:nvPr/>
        </p:nvSpPr>
        <p:spPr>
          <a:xfrm>
            <a:off x="7306106" y="3015447"/>
            <a:ext cx="405932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An experience map is an important design tool to understand the product/service interactions from users’ point of view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1B7E84-4EA6-474E-9202-0520FAA46280}"/>
              </a:ext>
            </a:extLst>
          </p:cNvPr>
          <p:cNvSpPr txBox="1"/>
          <p:nvPr/>
        </p:nvSpPr>
        <p:spPr>
          <a:xfrm>
            <a:off x="7306106" y="2311349"/>
            <a:ext cx="385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Create Experience Maps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9220" name="Picture 4" descr="How to Create a User Journey Map – Made Simple! | Wyzowl">
            <a:extLst>
              <a:ext uri="{FF2B5EF4-FFF2-40B4-BE49-F238E27FC236}">
                <a16:creationId xmlns:a16="http://schemas.microsoft.com/office/drawing/2014/main" id="{2DEC0551-B849-4C0B-90A9-FD334F42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67" y="1770133"/>
            <a:ext cx="5975213" cy="30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5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Design &amp; Prototyping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DDD505-36F3-43C4-806D-F9021ECAF808}"/>
              </a:ext>
            </a:extLst>
          </p:cNvPr>
          <p:cNvSpPr txBox="1"/>
          <p:nvPr/>
        </p:nvSpPr>
        <p:spPr>
          <a:xfrm>
            <a:off x="1178549" y="2954813"/>
            <a:ext cx="2819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Sketching is the easiest way of visualizing our ideas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1D1034-4759-44D9-B2AA-E71C4C918E3A}"/>
              </a:ext>
            </a:extLst>
          </p:cNvPr>
          <p:cNvSpPr txBox="1"/>
          <p:nvPr/>
        </p:nvSpPr>
        <p:spPr>
          <a:xfrm>
            <a:off x="1178549" y="2479705"/>
            <a:ext cx="190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Sketching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1266" name="Picture 2" descr="Pin on UX Sketching">
            <a:extLst>
              <a:ext uri="{FF2B5EF4-FFF2-40B4-BE49-F238E27FC236}">
                <a16:creationId xmlns:a16="http://schemas.microsoft.com/office/drawing/2014/main" id="{5CF20361-CF5B-455C-B815-B09093AC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90" y="1467606"/>
            <a:ext cx="4228771" cy="35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0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Design &amp; Prototyping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718EC7-F616-42BC-BD62-D7ADD8CE6BD5}"/>
              </a:ext>
            </a:extLst>
          </p:cNvPr>
          <p:cNvSpPr txBox="1"/>
          <p:nvPr/>
        </p:nvSpPr>
        <p:spPr>
          <a:xfrm>
            <a:off x="8428395" y="2800925"/>
            <a:ext cx="30985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Wireframe is a visual guide that represents the page structure , it acts as the backbone of the product 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1B7E84-4EA6-474E-9202-0520FAA46280}"/>
              </a:ext>
            </a:extLst>
          </p:cNvPr>
          <p:cNvSpPr txBox="1"/>
          <p:nvPr/>
        </p:nvSpPr>
        <p:spPr>
          <a:xfrm>
            <a:off x="8428395" y="2340331"/>
            <a:ext cx="255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Wireframes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1268" name="Picture 4" descr="UX Tool: Wireframe &amp; Prototyping Tool">
            <a:extLst>
              <a:ext uri="{FF2B5EF4-FFF2-40B4-BE49-F238E27FC236}">
                <a16:creationId xmlns:a16="http://schemas.microsoft.com/office/drawing/2014/main" id="{0CA3563D-F2C3-4846-9B4B-041FEB98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2" y="1441342"/>
            <a:ext cx="7310210" cy="360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4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242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VALIDATING &amp; Evaluation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0166E4B-2CA6-4F7F-AE72-C86EAC1E4E46}"/>
              </a:ext>
            </a:extLst>
          </p:cNvPr>
          <p:cNvSpPr/>
          <p:nvPr/>
        </p:nvSpPr>
        <p:spPr>
          <a:xfrm>
            <a:off x="2135942" y="1477708"/>
            <a:ext cx="1019175" cy="1019175"/>
          </a:xfrm>
          <a:prstGeom prst="roundRect">
            <a:avLst>
              <a:gd name="adj" fmla="val 11994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E6FDEB7-8A55-4A81-ACFB-4BFCC19330E0}"/>
              </a:ext>
            </a:extLst>
          </p:cNvPr>
          <p:cNvSpPr/>
          <p:nvPr/>
        </p:nvSpPr>
        <p:spPr>
          <a:xfrm>
            <a:off x="8974892" y="1477708"/>
            <a:ext cx="1019175" cy="1019175"/>
          </a:xfrm>
          <a:prstGeom prst="roundRect">
            <a:avLst>
              <a:gd name="adj" fmla="val 11994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718EC7-F616-42BC-BD62-D7ADD8CE6BD5}"/>
              </a:ext>
            </a:extLst>
          </p:cNvPr>
          <p:cNvSpPr txBox="1"/>
          <p:nvPr/>
        </p:nvSpPr>
        <p:spPr>
          <a:xfrm>
            <a:off x="7695475" y="3215029"/>
            <a:ext cx="367713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Use testing sessions serve as a validation of design based on tools with real users 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1B7E84-4EA6-474E-9202-0520FAA46280}"/>
              </a:ext>
            </a:extLst>
          </p:cNvPr>
          <p:cNvSpPr txBox="1"/>
          <p:nvPr/>
        </p:nvSpPr>
        <p:spPr>
          <a:xfrm>
            <a:off x="7695475" y="2698554"/>
            <a:ext cx="395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User Testing Sessions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DDD505-36F3-43C4-806D-F9021ECAF808}"/>
              </a:ext>
            </a:extLst>
          </p:cNvPr>
          <p:cNvSpPr txBox="1"/>
          <p:nvPr/>
        </p:nvSpPr>
        <p:spPr>
          <a:xfrm>
            <a:off x="924438" y="3200436"/>
            <a:ext cx="367713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Montserrat Light" panose="00000400000000000000" pitchFamily="2" charset="0"/>
              </a:rPr>
              <a:t>Once the design team has iterated the product to the point where it’s usable , testing it with the product team is great low-cost validation technique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1D1034-4759-44D9-B2AA-E71C4C918E3A}"/>
              </a:ext>
            </a:extLst>
          </p:cNvPr>
          <p:cNvSpPr txBox="1"/>
          <p:nvPr/>
        </p:nvSpPr>
        <p:spPr>
          <a:xfrm>
            <a:off x="994530" y="2711422"/>
            <a:ext cx="4824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Eat Your Own Dogfood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4A14EE1-2218-4649-B738-D243D3C8743A}"/>
              </a:ext>
            </a:extLst>
          </p:cNvPr>
          <p:cNvGrpSpPr/>
          <p:nvPr/>
        </p:nvGrpSpPr>
        <p:grpSpPr>
          <a:xfrm>
            <a:off x="9330857" y="1792695"/>
            <a:ext cx="307244" cy="347906"/>
            <a:chOff x="5615542" y="1744512"/>
            <a:chExt cx="216341" cy="244975"/>
          </a:xfrm>
          <a:solidFill>
            <a:schemeClr val="bg2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317948A-2996-4E22-86C1-B56D319E2183}"/>
                </a:ext>
              </a:extLst>
            </p:cNvPr>
            <p:cNvSpPr/>
            <p:nvPr/>
          </p:nvSpPr>
          <p:spPr>
            <a:xfrm>
              <a:off x="5717253" y="181450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F8587A-B3DC-4B5B-9C44-A2DB0460C1B8}"/>
                </a:ext>
              </a:extLst>
            </p:cNvPr>
            <p:cNvSpPr/>
            <p:nvPr/>
          </p:nvSpPr>
          <p:spPr>
            <a:xfrm>
              <a:off x="5717253" y="194176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AA4C4F9-E2F9-4826-B58A-085633B996E9}"/>
                </a:ext>
              </a:extLst>
            </p:cNvPr>
            <p:cNvSpPr/>
            <p:nvPr/>
          </p:nvSpPr>
          <p:spPr>
            <a:xfrm>
              <a:off x="5780882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0E48C-C9D1-42E0-8FA3-DE51200A34E9}"/>
                </a:ext>
              </a:extLst>
            </p:cNvPr>
            <p:cNvSpPr/>
            <p:nvPr/>
          </p:nvSpPr>
          <p:spPr>
            <a:xfrm>
              <a:off x="5653623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56732AE-B940-4446-84D7-DF36274C627E}"/>
                </a:ext>
              </a:extLst>
            </p:cNvPr>
            <p:cNvSpPr/>
            <p:nvPr/>
          </p:nvSpPr>
          <p:spPr>
            <a:xfrm>
              <a:off x="5717253" y="1836776"/>
              <a:ext cx="41359" cy="79537"/>
            </a:xfrm>
            <a:custGeom>
              <a:avLst/>
              <a:gdLst>
                <a:gd name="connsiteX0" fmla="*/ 12726 w 41359"/>
                <a:gd name="connsiteY0" fmla="*/ 0 h 79537"/>
                <a:gd name="connsiteX1" fmla="*/ 0 w 41359"/>
                <a:gd name="connsiteY1" fmla="*/ 0 h 79537"/>
                <a:gd name="connsiteX2" fmla="*/ 0 w 41359"/>
                <a:gd name="connsiteY2" fmla="*/ 44541 h 79537"/>
                <a:gd name="connsiteX3" fmla="*/ 1909 w 41359"/>
                <a:gd name="connsiteY3" fmla="*/ 48995 h 79537"/>
                <a:gd name="connsiteX4" fmla="*/ 33406 w 41359"/>
                <a:gd name="connsiteY4" fmla="*/ 80492 h 79537"/>
                <a:gd name="connsiteX5" fmla="*/ 42314 w 41359"/>
                <a:gd name="connsiteY5" fmla="*/ 71584 h 79537"/>
                <a:gd name="connsiteX6" fmla="*/ 12726 w 41359"/>
                <a:gd name="connsiteY6" fmla="*/ 41996 h 79537"/>
                <a:gd name="connsiteX7" fmla="*/ 12726 w 41359"/>
                <a:gd name="connsiteY7" fmla="*/ 0 h 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59" h="79537">
                  <a:moveTo>
                    <a:pt x="12726" y="0"/>
                  </a:moveTo>
                  <a:lnTo>
                    <a:pt x="0" y="0"/>
                  </a:lnTo>
                  <a:lnTo>
                    <a:pt x="0" y="44541"/>
                  </a:lnTo>
                  <a:cubicBezTo>
                    <a:pt x="0" y="46132"/>
                    <a:pt x="636" y="47722"/>
                    <a:pt x="1909" y="48995"/>
                  </a:cubicBezTo>
                  <a:lnTo>
                    <a:pt x="33406" y="80492"/>
                  </a:lnTo>
                  <a:lnTo>
                    <a:pt x="42314" y="71584"/>
                  </a:lnTo>
                  <a:lnTo>
                    <a:pt x="12726" y="41996"/>
                  </a:lnTo>
                  <a:lnTo>
                    <a:pt x="12726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6BE1ECB-B43F-4068-90FB-625919F0D7F7}"/>
                </a:ext>
              </a:extLst>
            </p:cNvPr>
            <p:cNvSpPr/>
            <p:nvPr/>
          </p:nvSpPr>
          <p:spPr>
            <a:xfrm>
              <a:off x="5615542" y="1744512"/>
              <a:ext cx="216341" cy="244975"/>
            </a:xfrm>
            <a:custGeom>
              <a:avLst/>
              <a:gdLst>
                <a:gd name="connsiteX0" fmla="*/ 108073 w 216341"/>
                <a:gd name="connsiteY0" fmla="*/ 229067 h 244974"/>
                <a:gd name="connsiteX1" fmla="*/ 18992 w 216341"/>
                <a:gd name="connsiteY1" fmla="*/ 139986 h 244974"/>
                <a:gd name="connsiteX2" fmla="*/ 108073 w 216341"/>
                <a:gd name="connsiteY2" fmla="*/ 50904 h 244974"/>
                <a:gd name="connsiteX3" fmla="*/ 197155 w 216341"/>
                <a:gd name="connsiteY3" fmla="*/ 139986 h 244974"/>
                <a:gd name="connsiteX4" fmla="*/ 108073 w 216341"/>
                <a:gd name="connsiteY4" fmla="*/ 229067 h 244974"/>
                <a:gd name="connsiteX5" fmla="*/ 108073 w 216341"/>
                <a:gd name="connsiteY5" fmla="*/ 229067 h 244974"/>
                <a:gd name="connsiteX6" fmla="*/ 183475 w 216341"/>
                <a:gd name="connsiteY6" fmla="*/ 62357 h 244974"/>
                <a:gd name="connsiteX7" fmla="*/ 193019 w 216341"/>
                <a:gd name="connsiteY7" fmla="*/ 52813 h 244974"/>
                <a:gd name="connsiteX8" fmla="*/ 192701 w 216341"/>
                <a:gd name="connsiteY8" fmla="*/ 39450 h 244974"/>
                <a:gd name="connsiteX9" fmla="*/ 179339 w 216341"/>
                <a:gd name="connsiteY9" fmla="*/ 39132 h 244974"/>
                <a:gd name="connsiteX10" fmla="*/ 168522 w 216341"/>
                <a:gd name="connsiteY10" fmla="*/ 50268 h 244974"/>
                <a:gd name="connsiteX11" fmla="*/ 117618 w 216341"/>
                <a:gd name="connsiteY11" fmla="*/ 32451 h 244974"/>
                <a:gd name="connsiteX12" fmla="*/ 117618 w 216341"/>
                <a:gd name="connsiteY12" fmla="*/ 19089 h 244974"/>
                <a:gd name="connsiteX13" fmla="*/ 146251 w 216341"/>
                <a:gd name="connsiteY13" fmla="*/ 19089 h 244974"/>
                <a:gd name="connsiteX14" fmla="*/ 146251 w 216341"/>
                <a:gd name="connsiteY14" fmla="*/ 0 h 244974"/>
                <a:gd name="connsiteX15" fmla="*/ 69896 w 216341"/>
                <a:gd name="connsiteY15" fmla="*/ 0 h 244974"/>
                <a:gd name="connsiteX16" fmla="*/ 69896 w 216341"/>
                <a:gd name="connsiteY16" fmla="*/ 19089 h 244974"/>
                <a:gd name="connsiteX17" fmla="*/ 98529 w 216341"/>
                <a:gd name="connsiteY17" fmla="*/ 19089 h 244974"/>
                <a:gd name="connsiteX18" fmla="*/ 98529 w 216341"/>
                <a:gd name="connsiteY18" fmla="*/ 32133 h 244974"/>
                <a:gd name="connsiteX19" fmla="*/ 857 w 216341"/>
                <a:gd name="connsiteY19" fmla="*/ 126305 h 244974"/>
                <a:gd name="connsiteX20" fmla="*/ 72123 w 216341"/>
                <a:gd name="connsiteY20" fmla="*/ 241793 h 244974"/>
                <a:gd name="connsiteX21" fmla="*/ 200337 w 216341"/>
                <a:gd name="connsiteY21" fmla="*/ 196934 h 244974"/>
                <a:gd name="connsiteX22" fmla="*/ 183475 w 216341"/>
                <a:gd name="connsiteY22" fmla="*/ 62357 h 244974"/>
                <a:gd name="connsiteX23" fmla="*/ 183475 w 216341"/>
                <a:gd name="connsiteY23" fmla="*/ 62357 h 24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341" h="244974">
                  <a:moveTo>
                    <a:pt x="108073" y="229067"/>
                  </a:moveTo>
                  <a:cubicBezTo>
                    <a:pt x="58760" y="229067"/>
                    <a:pt x="18992" y="189299"/>
                    <a:pt x="18992" y="139986"/>
                  </a:cubicBezTo>
                  <a:cubicBezTo>
                    <a:pt x="18992" y="90672"/>
                    <a:pt x="58760" y="50904"/>
                    <a:pt x="108073" y="50904"/>
                  </a:cubicBezTo>
                  <a:cubicBezTo>
                    <a:pt x="157386" y="50904"/>
                    <a:pt x="197155" y="90672"/>
                    <a:pt x="197155" y="139986"/>
                  </a:cubicBezTo>
                  <a:cubicBezTo>
                    <a:pt x="197155" y="189299"/>
                    <a:pt x="157386" y="229067"/>
                    <a:pt x="108073" y="229067"/>
                  </a:cubicBezTo>
                  <a:lnTo>
                    <a:pt x="108073" y="229067"/>
                  </a:lnTo>
                  <a:close/>
                  <a:moveTo>
                    <a:pt x="183475" y="62357"/>
                  </a:moveTo>
                  <a:lnTo>
                    <a:pt x="193019" y="52813"/>
                  </a:lnTo>
                  <a:cubicBezTo>
                    <a:pt x="196519" y="48995"/>
                    <a:pt x="196519" y="43268"/>
                    <a:pt x="192701" y="39450"/>
                  </a:cubicBezTo>
                  <a:cubicBezTo>
                    <a:pt x="189201" y="35951"/>
                    <a:pt x="183157" y="35633"/>
                    <a:pt x="179339" y="39132"/>
                  </a:cubicBezTo>
                  <a:lnTo>
                    <a:pt x="168522" y="50268"/>
                  </a:lnTo>
                  <a:cubicBezTo>
                    <a:pt x="153251" y="40087"/>
                    <a:pt x="135752" y="33724"/>
                    <a:pt x="117618" y="32451"/>
                  </a:cubicBezTo>
                  <a:lnTo>
                    <a:pt x="117618" y="19089"/>
                  </a:lnTo>
                  <a:lnTo>
                    <a:pt x="146251" y="19089"/>
                  </a:lnTo>
                  <a:lnTo>
                    <a:pt x="146251" y="0"/>
                  </a:lnTo>
                  <a:lnTo>
                    <a:pt x="69896" y="0"/>
                  </a:lnTo>
                  <a:lnTo>
                    <a:pt x="69896" y="19089"/>
                  </a:lnTo>
                  <a:lnTo>
                    <a:pt x="98529" y="19089"/>
                  </a:lnTo>
                  <a:lnTo>
                    <a:pt x="98529" y="32133"/>
                  </a:lnTo>
                  <a:cubicBezTo>
                    <a:pt x="47943" y="36587"/>
                    <a:pt x="7220" y="75719"/>
                    <a:pt x="857" y="126305"/>
                  </a:cubicBezTo>
                  <a:cubicBezTo>
                    <a:pt x="-5506" y="176891"/>
                    <a:pt x="24082" y="224931"/>
                    <a:pt x="72123" y="241793"/>
                  </a:cubicBezTo>
                  <a:cubicBezTo>
                    <a:pt x="120163" y="258655"/>
                    <a:pt x="173294" y="240202"/>
                    <a:pt x="200337" y="196934"/>
                  </a:cubicBezTo>
                  <a:cubicBezTo>
                    <a:pt x="227379" y="153666"/>
                    <a:pt x="219744" y="97672"/>
                    <a:pt x="183475" y="62357"/>
                  </a:cubicBezTo>
                  <a:lnTo>
                    <a:pt x="183475" y="62357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3C2AD5-CF8D-4512-8B08-22A226A4FC97}"/>
              </a:ext>
            </a:extLst>
          </p:cNvPr>
          <p:cNvGrpSpPr/>
          <p:nvPr/>
        </p:nvGrpSpPr>
        <p:grpSpPr>
          <a:xfrm>
            <a:off x="2528053" y="1776880"/>
            <a:ext cx="234952" cy="379536"/>
            <a:chOff x="7437517" y="1734968"/>
            <a:chExt cx="165437" cy="267245"/>
          </a:xfrm>
          <a:solidFill>
            <a:schemeClr val="bg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4E7A45-EEBB-4F68-A2A9-BE215285D211}"/>
                </a:ext>
              </a:extLst>
            </p:cNvPr>
            <p:cNvSpPr/>
            <p:nvPr/>
          </p:nvSpPr>
          <p:spPr>
            <a:xfrm>
              <a:off x="7478876" y="1919494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DFE9D02-CC3B-4EF6-B30B-B2230137CA03}"/>
                </a:ext>
              </a:extLst>
            </p:cNvPr>
            <p:cNvSpPr/>
            <p:nvPr/>
          </p:nvSpPr>
          <p:spPr>
            <a:xfrm>
              <a:off x="7478876" y="1951309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DAC7F5C-66BF-4C95-811D-9AA61E780B6F}"/>
                </a:ext>
              </a:extLst>
            </p:cNvPr>
            <p:cNvSpPr/>
            <p:nvPr/>
          </p:nvSpPr>
          <p:spPr>
            <a:xfrm>
              <a:off x="7499556" y="1983124"/>
              <a:ext cx="41359" cy="19089"/>
            </a:xfrm>
            <a:custGeom>
              <a:avLst/>
              <a:gdLst>
                <a:gd name="connsiteX0" fmla="*/ 0 w 41359"/>
                <a:gd name="connsiteY0" fmla="*/ 0 h 19088"/>
                <a:gd name="connsiteX1" fmla="*/ 20680 w 41359"/>
                <a:gd name="connsiteY1" fmla="*/ 19089 h 19088"/>
                <a:gd name="connsiteX2" fmla="*/ 41359 w 41359"/>
                <a:gd name="connsiteY2" fmla="*/ 0 h 19088"/>
                <a:gd name="connsiteX3" fmla="*/ 0 w 41359"/>
                <a:gd name="connsiteY3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9" h="19088">
                  <a:moveTo>
                    <a:pt x="0" y="0"/>
                  </a:moveTo>
                  <a:cubicBezTo>
                    <a:pt x="954" y="10817"/>
                    <a:pt x="9863" y="19089"/>
                    <a:pt x="20680" y="19089"/>
                  </a:cubicBezTo>
                  <a:cubicBezTo>
                    <a:pt x="31497" y="19089"/>
                    <a:pt x="40405" y="10817"/>
                    <a:pt x="4135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6A33ADE-2D6E-4734-9525-EF5496F72E30}"/>
                </a:ext>
              </a:extLst>
            </p:cNvPr>
            <p:cNvSpPr/>
            <p:nvPr/>
          </p:nvSpPr>
          <p:spPr>
            <a:xfrm>
              <a:off x="7437517" y="1734968"/>
              <a:ext cx="165437" cy="171800"/>
            </a:xfrm>
            <a:custGeom>
              <a:avLst/>
              <a:gdLst>
                <a:gd name="connsiteX0" fmla="*/ 82719 w 165437"/>
                <a:gd name="connsiteY0" fmla="*/ 0 h 171800"/>
                <a:gd name="connsiteX1" fmla="*/ 82719 w 165437"/>
                <a:gd name="connsiteY1" fmla="*/ 0 h 171800"/>
                <a:gd name="connsiteX2" fmla="*/ 82719 w 165437"/>
                <a:gd name="connsiteY2" fmla="*/ 0 h 171800"/>
                <a:gd name="connsiteX3" fmla="*/ 0 w 165437"/>
                <a:gd name="connsiteY3" fmla="*/ 81764 h 171800"/>
                <a:gd name="connsiteX4" fmla="*/ 0 w 165437"/>
                <a:gd name="connsiteY4" fmla="*/ 84628 h 171800"/>
                <a:gd name="connsiteX5" fmla="*/ 5727 w 165437"/>
                <a:gd name="connsiteY5" fmla="*/ 113261 h 171800"/>
                <a:gd name="connsiteX6" fmla="*/ 20043 w 165437"/>
                <a:gd name="connsiteY6" fmla="*/ 136804 h 171800"/>
                <a:gd name="connsiteX7" fmla="*/ 39450 w 165437"/>
                <a:gd name="connsiteY7" fmla="*/ 168301 h 171800"/>
                <a:gd name="connsiteX8" fmla="*/ 45177 w 165437"/>
                <a:gd name="connsiteY8" fmla="*/ 171800 h 171800"/>
                <a:gd name="connsiteX9" fmla="*/ 120260 w 165437"/>
                <a:gd name="connsiteY9" fmla="*/ 171800 h 171800"/>
                <a:gd name="connsiteX10" fmla="*/ 125987 w 165437"/>
                <a:gd name="connsiteY10" fmla="*/ 168301 h 171800"/>
                <a:gd name="connsiteX11" fmla="*/ 145394 w 165437"/>
                <a:gd name="connsiteY11" fmla="*/ 136804 h 171800"/>
                <a:gd name="connsiteX12" fmla="*/ 159711 w 165437"/>
                <a:gd name="connsiteY12" fmla="*/ 113261 h 171800"/>
                <a:gd name="connsiteX13" fmla="*/ 165437 w 165437"/>
                <a:gd name="connsiteY13" fmla="*/ 84628 h 171800"/>
                <a:gd name="connsiteX14" fmla="*/ 165437 w 165437"/>
                <a:gd name="connsiteY14" fmla="*/ 81764 h 171800"/>
                <a:gd name="connsiteX15" fmla="*/ 82719 w 165437"/>
                <a:gd name="connsiteY15" fmla="*/ 0 h 171800"/>
                <a:gd name="connsiteX16" fmla="*/ 146349 w 165437"/>
                <a:gd name="connsiteY16" fmla="*/ 84309 h 171800"/>
                <a:gd name="connsiteX17" fmla="*/ 141894 w 165437"/>
                <a:gd name="connsiteY17" fmla="*/ 106580 h 171800"/>
                <a:gd name="connsiteX18" fmla="*/ 131077 w 165437"/>
                <a:gd name="connsiteY18" fmla="*/ 124078 h 171800"/>
                <a:gd name="connsiteX19" fmla="*/ 112625 w 165437"/>
                <a:gd name="connsiteY19" fmla="*/ 152712 h 171800"/>
                <a:gd name="connsiteX20" fmla="*/ 82719 w 165437"/>
                <a:gd name="connsiteY20" fmla="*/ 152712 h 171800"/>
                <a:gd name="connsiteX21" fmla="*/ 53131 w 165437"/>
                <a:gd name="connsiteY21" fmla="*/ 152712 h 171800"/>
                <a:gd name="connsiteX22" fmla="*/ 34678 w 165437"/>
                <a:gd name="connsiteY22" fmla="*/ 124078 h 171800"/>
                <a:gd name="connsiteX23" fmla="*/ 23861 w 165437"/>
                <a:gd name="connsiteY23" fmla="*/ 106580 h 171800"/>
                <a:gd name="connsiteX24" fmla="*/ 19407 w 165437"/>
                <a:gd name="connsiteY24" fmla="*/ 84309 h 171800"/>
                <a:gd name="connsiteX25" fmla="*/ 19407 w 165437"/>
                <a:gd name="connsiteY25" fmla="*/ 81764 h 171800"/>
                <a:gd name="connsiteX26" fmla="*/ 83037 w 165437"/>
                <a:gd name="connsiteY26" fmla="*/ 18771 h 171800"/>
                <a:gd name="connsiteX27" fmla="*/ 83037 w 165437"/>
                <a:gd name="connsiteY27" fmla="*/ 18771 h 171800"/>
                <a:gd name="connsiteX28" fmla="*/ 83037 w 165437"/>
                <a:gd name="connsiteY28" fmla="*/ 18771 h 171800"/>
                <a:gd name="connsiteX29" fmla="*/ 83037 w 165437"/>
                <a:gd name="connsiteY29" fmla="*/ 18771 h 171800"/>
                <a:gd name="connsiteX30" fmla="*/ 83037 w 165437"/>
                <a:gd name="connsiteY30" fmla="*/ 18771 h 171800"/>
                <a:gd name="connsiteX31" fmla="*/ 83037 w 165437"/>
                <a:gd name="connsiteY31" fmla="*/ 18771 h 171800"/>
                <a:gd name="connsiteX32" fmla="*/ 83037 w 165437"/>
                <a:gd name="connsiteY32" fmla="*/ 18771 h 171800"/>
                <a:gd name="connsiteX33" fmla="*/ 146667 w 165437"/>
                <a:gd name="connsiteY33" fmla="*/ 81764 h 171800"/>
                <a:gd name="connsiteX34" fmla="*/ 146667 w 165437"/>
                <a:gd name="connsiteY34" fmla="*/ 84309 h 1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5437" h="171800">
                  <a:moveTo>
                    <a:pt x="82719" y="0"/>
                  </a:moveTo>
                  <a:cubicBezTo>
                    <a:pt x="82719" y="0"/>
                    <a:pt x="82719" y="0"/>
                    <a:pt x="82719" y="0"/>
                  </a:cubicBezTo>
                  <a:cubicBezTo>
                    <a:pt x="82719" y="0"/>
                    <a:pt x="82719" y="0"/>
                    <a:pt x="82719" y="0"/>
                  </a:cubicBezTo>
                  <a:cubicBezTo>
                    <a:pt x="37542" y="318"/>
                    <a:pt x="954" y="36587"/>
                    <a:pt x="0" y="81764"/>
                  </a:cubicBezTo>
                  <a:lnTo>
                    <a:pt x="0" y="84628"/>
                  </a:lnTo>
                  <a:cubicBezTo>
                    <a:pt x="318" y="94490"/>
                    <a:pt x="2227" y="104035"/>
                    <a:pt x="5727" y="113261"/>
                  </a:cubicBezTo>
                  <a:cubicBezTo>
                    <a:pt x="9226" y="121851"/>
                    <a:pt x="13999" y="129805"/>
                    <a:pt x="20043" y="136804"/>
                  </a:cubicBezTo>
                  <a:cubicBezTo>
                    <a:pt x="27679" y="145076"/>
                    <a:pt x="35951" y="161302"/>
                    <a:pt x="39450" y="168301"/>
                  </a:cubicBezTo>
                  <a:cubicBezTo>
                    <a:pt x="40405" y="170528"/>
                    <a:pt x="42632" y="171800"/>
                    <a:pt x="45177" y="171800"/>
                  </a:cubicBezTo>
                  <a:lnTo>
                    <a:pt x="120260" y="171800"/>
                  </a:lnTo>
                  <a:cubicBezTo>
                    <a:pt x="122805" y="171800"/>
                    <a:pt x="125033" y="170528"/>
                    <a:pt x="125987" y="168301"/>
                  </a:cubicBezTo>
                  <a:cubicBezTo>
                    <a:pt x="129487" y="161302"/>
                    <a:pt x="137759" y="145076"/>
                    <a:pt x="145394" y="136804"/>
                  </a:cubicBezTo>
                  <a:cubicBezTo>
                    <a:pt x="151439" y="129805"/>
                    <a:pt x="156529" y="121851"/>
                    <a:pt x="159711" y="113261"/>
                  </a:cubicBezTo>
                  <a:cubicBezTo>
                    <a:pt x="163210" y="104035"/>
                    <a:pt x="165119" y="94490"/>
                    <a:pt x="165437" y="84628"/>
                  </a:cubicBezTo>
                  <a:lnTo>
                    <a:pt x="165437" y="81764"/>
                  </a:lnTo>
                  <a:cubicBezTo>
                    <a:pt x="164483" y="36587"/>
                    <a:pt x="127896" y="318"/>
                    <a:pt x="82719" y="0"/>
                  </a:cubicBezTo>
                  <a:close/>
                  <a:moveTo>
                    <a:pt x="146349" y="84309"/>
                  </a:moveTo>
                  <a:cubicBezTo>
                    <a:pt x="146030" y="91945"/>
                    <a:pt x="144440" y="99581"/>
                    <a:pt x="141894" y="106580"/>
                  </a:cubicBezTo>
                  <a:cubicBezTo>
                    <a:pt x="139349" y="112943"/>
                    <a:pt x="135850" y="118988"/>
                    <a:pt x="131077" y="124078"/>
                  </a:cubicBezTo>
                  <a:cubicBezTo>
                    <a:pt x="123760" y="132986"/>
                    <a:pt x="117397" y="142531"/>
                    <a:pt x="112625" y="152712"/>
                  </a:cubicBezTo>
                  <a:lnTo>
                    <a:pt x="82719" y="152712"/>
                  </a:lnTo>
                  <a:lnTo>
                    <a:pt x="53131" y="152712"/>
                  </a:lnTo>
                  <a:cubicBezTo>
                    <a:pt x="48040" y="142531"/>
                    <a:pt x="41678" y="132986"/>
                    <a:pt x="34678" y="124078"/>
                  </a:cubicBezTo>
                  <a:cubicBezTo>
                    <a:pt x="30224" y="118988"/>
                    <a:pt x="26406" y="112943"/>
                    <a:pt x="23861" y="106580"/>
                  </a:cubicBezTo>
                  <a:cubicBezTo>
                    <a:pt x="20998" y="99581"/>
                    <a:pt x="19725" y="91945"/>
                    <a:pt x="19407" y="84309"/>
                  </a:cubicBezTo>
                  <a:lnTo>
                    <a:pt x="19407" y="81764"/>
                  </a:lnTo>
                  <a:cubicBezTo>
                    <a:pt x="20043" y="47086"/>
                    <a:pt x="48359" y="19089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83037" y="18771"/>
                    <a:pt x="83037" y="18771"/>
                    <a:pt x="83037" y="18771"/>
                  </a:cubicBezTo>
                  <a:cubicBezTo>
                    <a:pt x="83037" y="18771"/>
                    <a:pt x="83037" y="18771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117715" y="19089"/>
                    <a:pt x="146030" y="46768"/>
                    <a:pt x="146667" y="81764"/>
                  </a:cubicBezTo>
                  <a:lnTo>
                    <a:pt x="146667" y="84309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64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3045F1-795B-4EC9-8E8F-A37C36F10E17}"/>
              </a:ext>
            </a:extLst>
          </p:cNvPr>
          <p:cNvSpPr/>
          <p:nvPr/>
        </p:nvSpPr>
        <p:spPr>
          <a:xfrm>
            <a:off x="1353454" y="1495807"/>
            <a:ext cx="2589557" cy="4905866"/>
          </a:xfrm>
          <a:prstGeom prst="roundRect">
            <a:avLst/>
          </a:prstGeom>
          <a:gradFill flip="none" rotWithShape="1">
            <a:gsLst>
              <a:gs pos="0">
                <a:srgbClr val="3AB2EB"/>
              </a:gs>
              <a:gs pos="56000">
                <a:srgbClr val="9262AE"/>
              </a:gs>
              <a:gs pos="100000">
                <a:srgbClr val="A353A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671225-FB4D-431D-8325-D1E005B945BB}"/>
              </a:ext>
            </a:extLst>
          </p:cNvPr>
          <p:cNvSpPr/>
          <p:nvPr/>
        </p:nvSpPr>
        <p:spPr>
          <a:xfrm>
            <a:off x="1353454" y="2004156"/>
            <a:ext cx="2589557" cy="1720432"/>
          </a:xfrm>
          <a:custGeom>
            <a:avLst/>
            <a:gdLst>
              <a:gd name="connsiteX0" fmla="*/ 0 w 2266950"/>
              <a:gd name="connsiteY0" fmla="*/ 0 h 1462383"/>
              <a:gd name="connsiteX1" fmla="*/ 2266950 w 2266950"/>
              <a:gd name="connsiteY1" fmla="*/ 0 h 1462383"/>
              <a:gd name="connsiteX2" fmla="*/ 2266950 w 2266950"/>
              <a:gd name="connsiteY2" fmla="*/ 1217986 h 1462383"/>
              <a:gd name="connsiteX3" fmla="*/ 2247246 w 2266950"/>
              <a:gd name="connsiteY3" fmla="*/ 1226004 h 1462383"/>
              <a:gd name="connsiteX4" fmla="*/ 1775683 w 2266950"/>
              <a:gd name="connsiteY4" fmla="*/ 1407741 h 1462383"/>
              <a:gd name="connsiteX5" fmla="*/ 63231 w 2266950"/>
              <a:gd name="connsiteY5" fmla="*/ 935754 h 1462383"/>
              <a:gd name="connsiteX6" fmla="*/ 0 w 2266950"/>
              <a:gd name="connsiteY6" fmla="*/ 910167 h 146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1462383">
                <a:moveTo>
                  <a:pt x="0" y="0"/>
                </a:moveTo>
                <a:lnTo>
                  <a:pt x="2266950" y="0"/>
                </a:lnTo>
                <a:lnTo>
                  <a:pt x="2266950" y="1217986"/>
                </a:lnTo>
                <a:lnTo>
                  <a:pt x="2247246" y="1226004"/>
                </a:lnTo>
                <a:cubicBezTo>
                  <a:pt x="2063956" y="1300578"/>
                  <a:pt x="1903108" y="1365161"/>
                  <a:pt x="1775683" y="1407741"/>
                </a:cubicBezTo>
                <a:cubicBezTo>
                  <a:pt x="1187057" y="1606226"/>
                  <a:pt x="726858" y="1221327"/>
                  <a:pt x="63231" y="935754"/>
                </a:cubicBezTo>
                <a:lnTo>
                  <a:pt x="0" y="910167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4818EBB-2F5B-4754-A634-4A31779B876D}"/>
              </a:ext>
            </a:extLst>
          </p:cNvPr>
          <p:cNvSpPr/>
          <p:nvPr/>
        </p:nvSpPr>
        <p:spPr>
          <a:xfrm>
            <a:off x="1353454" y="2141974"/>
            <a:ext cx="2589557" cy="856828"/>
          </a:xfrm>
          <a:custGeom>
            <a:avLst/>
            <a:gdLst>
              <a:gd name="connsiteX0" fmla="*/ 0 w 2266950"/>
              <a:gd name="connsiteY0" fmla="*/ 0 h 728311"/>
              <a:gd name="connsiteX1" fmla="*/ 2266950 w 2266950"/>
              <a:gd name="connsiteY1" fmla="*/ 0 h 728311"/>
              <a:gd name="connsiteX2" fmla="*/ 2266950 w 2266950"/>
              <a:gd name="connsiteY2" fmla="*/ 728311 h 728311"/>
              <a:gd name="connsiteX3" fmla="*/ 2188560 w 2266950"/>
              <a:gd name="connsiteY3" fmla="*/ 710952 h 728311"/>
              <a:gd name="connsiteX4" fmla="*/ 1785819 w 2266950"/>
              <a:gd name="connsiteY4" fmla="*/ 601273 h 728311"/>
              <a:gd name="connsiteX5" fmla="*/ 256003 w 2266950"/>
              <a:gd name="connsiteY5" fmla="*/ 458408 h 728311"/>
              <a:gd name="connsiteX6" fmla="*/ 0 w 2266950"/>
              <a:gd name="connsiteY6" fmla="*/ 483816 h 72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728311">
                <a:moveTo>
                  <a:pt x="0" y="0"/>
                </a:moveTo>
                <a:lnTo>
                  <a:pt x="2266950" y="0"/>
                </a:lnTo>
                <a:lnTo>
                  <a:pt x="2266950" y="728311"/>
                </a:lnTo>
                <a:lnTo>
                  <a:pt x="2188560" y="710952"/>
                </a:lnTo>
                <a:cubicBezTo>
                  <a:pt x="2059871" y="679224"/>
                  <a:pt x="1925618" y="642847"/>
                  <a:pt x="1785819" y="601273"/>
                </a:cubicBezTo>
                <a:cubicBezTo>
                  <a:pt x="1270771" y="448166"/>
                  <a:pt x="747187" y="422008"/>
                  <a:pt x="256003" y="458408"/>
                </a:cubicBezTo>
                <a:lnTo>
                  <a:pt x="0" y="48381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FF1DD-AC7A-44AF-A89A-7758F603D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39" y="1372617"/>
            <a:ext cx="2763453" cy="50290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77D7E7-9037-4C33-B794-DD714E280601}"/>
              </a:ext>
            </a:extLst>
          </p:cNvPr>
          <p:cNvCxnSpPr>
            <a:cxnSpLocks/>
          </p:cNvCxnSpPr>
          <p:nvPr/>
        </p:nvCxnSpPr>
        <p:spPr>
          <a:xfrm>
            <a:off x="3850362" y="3628399"/>
            <a:ext cx="966644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74C283-AAB9-410F-A841-515F7B9ED9DD}"/>
              </a:ext>
            </a:extLst>
          </p:cNvPr>
          <p:cNvSpPr/>
          <p:nvPr/>
        </p:nvSpPr>
        <p:spPr>
          <a:xfrm>
            <a:off x="3556393" y="3998220"/>
            <a:ext cx="587093" cy="533391"/>
          </a:xfrm>
          <a:prstGeom prst="roundRect">
            <a:avLst/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baseline="-2500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25FB3-6541-4319-AC98-EAD316B6C095}"/>
              </a:ext>
            </a:extLst>
          </p:cNvPr>
          <p:cNvGrpSpPr/>
          <p:nvPr/>
        </p:nvGrpSpPr>
        <p:grpSpPr>
          <a:xfrm>
            <a:off x="3815548" y="4210644"/>
            <a:ext cx="185560" cy="167012"/>
            <a:chOff x="6931152" y="851771"/>
            <a:chExt cx="231633" cy="229468"/>
          </a:xfrm>
          <a:solidFill>
            <a:schemeClr val="bg2"/>
          </a:solidFill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9F9D23E-3705-4C13-8FF0-762EE8133907}"/>
                </a:ext>
              </a:extLst>
            </p:cNvPr>
            <p:cNvSpPr/>
            <p:nvPr/>
          </p:nvSpPr>
          <p:spPr>
            <a:xfrm>
              <a:off x="6931152" y="851771"/>
              <a:ext cx="231633" cy="1147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E4FE406-BC19-4865-89E4-5D48665F7464}"/>
                </a:ext>
              </a:extLst>
            </p:cNvPr>
            <p:cNvSpPr/>
            <p:nvPr/>
          </p:nvSpPr>
          <p:spPr>
            <a:xfrm rot="10800000">
              <a:off x="6931152" y="966505"/>
              <a:ext cx="231633" cy="1147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A90189-7508-4F58-B40F-F3B7B9E2ACBB}"/>
              </a:ext>
            </a:extLst>
          </p:cNvPr>
          <p:cNvSpPr txBox="1">
            <a:spLocks/>
          </p:cNvSpPr>
          <p:nvPr/>
        </p:nvSpPr>
        <p:spPr>
          <a:xfrm>
            <a:off x="1664980" y="2141974"/>
            <a:ext cx="3538904" cy="4516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</a:rPr>
              <a:t>Powerpoint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</a:rPr>
              <a:t>Mockflow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</a:rPr>
              <a:t>Popapp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Visio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Balsamiq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</a:rPr>
              <a:t>AdobeXD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Axure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E0AE2CE-E811-4528-9063-D9254C3A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PROTOTYPING TECHNIQUES “TOOLS”</a:t>
            </a:r>
          </a:p>
        </p:txBody>
      </p:sp>
      <p:pic>
        <p:nvPicPr>
          <p:cNvPr id="5122" name="Picture 2" descr="Apple IPhone 11 - 128GB/4GB RAM - 4G LTE Mobile Phone – Black @ Best Price  Online | Jumia">
            <a:extLst>
              <a:ext uri="{FF2B5EF4-FFF2-40B4-BE49-F238E27FC236}">
                <a16:creationId xmlns:a16="http://schemas.microsoft.com/office/drawing/2014/main" id="{D9B5D435-6F43-4BE8-BFBB-F2AAC62BD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25" y="1166405"/>
            <a:ext cx="5178875" cy="57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57ACD1-CA1D-40D8-BFD7-019C96AFE289}"/>
              </a:ext>
            </a:extLst>
          </p:cNvPr>
          <p:cNvSpPr/>
          <p:nvPr/>
        </p:nvSpPr>
        <p:spPr>
          <a:xfrm>
            <a:off x="8224917" y="3998220"/>
            <a:ext cx="587093" cy="530209"/>
          </a:xfrm>
          <a:prstGeom prst="roundRect">
            <a:avLst/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0305D6-AD6F-4949-BD8A-4915DBEB2054}"/>
              </a:ext>
            </a:extLst>
          </p:cNvPr>
          <p:cNvGrpSpPr/>
          <p:nvPr/>
        </p:nvGrpSpPr>
        <p:grpSpPr>
          <a:xfrm>
            <a:off x="8378108" y="4179350"/>
            <a:ext cx="185561" cy="166015"/>
            <a:chOff x="6931152" y="851771"/>
            <a:chExt cx="231633" cy="229468"/>
          </a:xfrm>
          <a:solidFill>
            <a:schemeClr val="bg2"/>
          </a:solidFill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A5EC036-EA71-493E-B2D1-E6A7F120B815}"/>
                </a:ext>
              </a:extLst>
            </p:cNvPr>
            <p:cNvSpPr/>
            <p:nvPr/>
          </p:nvSpPr>
          <p:spPr>
            <a:xfrm>
              <a:off x="6931152" y="851771"/>
              <a:ext cx="231633" cy="1147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4E0626E-986F-4FC3-B64D-71C201F5E632}"/>
                </a:ext>
              </a:extLst>
            </p:cNvPr>
            <p:cNvSpPr/>
            <p:nvPr/>
          </p:nvSpPr>
          <p:spPr>
            <a:xfrm rot="10800000">
              <a:off x="6931152" y="966505"/>
              <a:ext cx="231633" cy="1147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31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UNIVERSAL DESIGN , ACCESSIBILITY</a:t>
            </a: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25204A7-123C-44CB-97BA-729CB847CB4A}"/>
              </a:ext>
            </a:extLst>
          </p:cNvPr>
          <p:cNvSpPr>
            <a:spLocks/>
          </p:cNvSpPr>
          <p:nvPr/>
        </p:nvSpPr>
        <p:spPr bwMode="auto">
          <a:xfrm>
            <a:off x="1488783" y="1926951"/>
            <a:ext cx="3757747" cy="2683892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C97EDD-4FF0-42C2-8ED9-68A17C0F0C51}"/>
              </a:ext>
            </a:extLst>
          </p:cNvPr>
          <p:cNvGrpSpPr/>
          <p:nvPr/>
        </p:nvGrpSpPr>
        <p:grpSpPr>
          <a:xfrm>
            <a:off x="1625036" y="2990682"/>
            <a:ext cx="3715609" cy="876636"/>
            <a:chOff x="1559240" y="5182606"/>
            <a:chExt cx="2985444" cy="87663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244777-563A-4FED-894A-245EF3679638}"/>
                </a:ext>
              </a:extLst>
            </p:cNvPr>
            <p:cNvSpPr txBox="1"/>
            <p:nvPr/>
          </p:nvSpPr>
          <p:spPr>
            <a:xfrm>
              <a:off x="1559240" y="5182606"/>
              <a:ext cx="298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AB1DAB"/>
                  </a:solidFill>
                  <a:latin typeface="Montserrat Light" panose="00000400000000000000" pitchFamily="2" charset="0"/>
                </a:rPr>
                <a:t>Sensory Impairment</a:t>
              </a:r>
              <a:endParaRPr lang="en-ID" sz="2400" b="1" dirty="0">
                <a:solidFill>
                  <a:srgbClr val="AB1DAB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B4F7A7-3246-44A2-B9AC-87667E92C925}"/>
                </a:ext>
              </a:extLst>
            </p:cNvPr>
            <p:cNvSpPr/>
            <p:nvPr/>
          </p:nvSpPr>
          <p:spPr>
            <a:xfrm>
              <a:off x="2413719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B6085AE-DA90-40B2-A4E2-CC5A8E2A8F4F}"/>
                </a:ext>
              </a:extLst>
            </p:cNvPr>
            <p:cNvSpPr/>
            <p:nvPr/>
          </p:nvSpPr>
          <p:spPr>
            <a:xfrm>
              <a:off x="2883651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A33FF79-4497-472B-A19B-A9D48BCDEBA7}"/>
              </a:ext>
            </a:extLst>
          </p:cNvPr>
          <p:cNvSpPr/>
          <p:nvPr/>
        </p:nvSpPr>
        <p:spPr>
          <a:xfrm>
            <a:off x="1052499" y="2123823"/>
            <a:ext cx="1145074" cy="1145074"/>
          </a:xfrm>
          <a:prstGeom prst="ellipse">
            <a:avLst/>
          </a:prstGeom>
          <a:solidFill>
            <a:srgbClr val="6F3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7E39D19-CB8A-471E-914B-CA749BA03814}"/>
              </a:ext>
            </a:extLst>
          </p:cNvPr>
          <p:cNvSpPr txBox="1">
            <a:spLocks/>
          </p:cNvSpPr>
          <p:nvPr/>
        </p:nvSpPr>
        <p:spPr>
          <a:xfrm>
            <a:off x="5770795" y="2642058"/>
            <a:ext cx="5058740" cy="171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Blind and low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Challenge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0C77D3-6569-4A6E-9BB1-B9B60C0728F8}"/>
              </a:ext>
            </a:extLst>
          </p:cNvPr>
          <p:cNvSpPr txBox="1">
            <a:spLocks/>
          </p:cNvSpPr>
          <p:nvPr/>
        </p:nvSpPr>
        <p:spPr>
          <a:xfrm>
            <a:off x="6295060" y="3703310"/>
            <a:ext cx="5058740" cy="25073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Invisible content</a:t>
            </a:r>
          </a:p>
          <a:p>
            <a:r>
              <a:rPr lang="en-US" sz="2400" dirty="0"/>
              <a:t>Need to be able to interact with device without visual sensing</a:t>
            </a:r>
          </a:p>
          <a:p>
            <a:r>
              <a:rPr lang="en-US" sz="2400" dirty="0"/>
              <a:t>Need to increase font size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106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UNIVERSAL DESIGN , ACCESSIBILITY</a:t>
            </a: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25204A7-123C-44CB-97BA-729CB847CB4A}"/>
              </a:ext>
            </a:extLst>
          </p:cNvPr>
          <p:cNvSpPr>
            <a:spLocks/>
          </p:cNvSpPr>
          <p:nvPr/>
        </p:nvSpPr>
        <p:spPr bwMode="auto">
          <a:xfrm>
            <a:off x="8070729" y="1882959"/>
            <a:ext cx="3757747" cy="2683892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C97EDD-4FF0-42C2-8ED9-68A17C0F0C51}"/>
              </a:ext>
            </a:extLst>
          </p:cNvPr>
          <p:cNvGrpSpPr/>
          <p:nvPr/>
        </p:nvGrpSpPr>
        <p:grpSpPr>
          <a:xfrm>
            <a:off x="8124064" y="2721566"/>
            <a:ext cx="3704412" cy="876636"/>
            <a:chOff x="1559240" y="5182606"/>
            <a:chExt cx="3229736" cy="87663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244777-563A-4FED-894A-245EF3679638}"/>
                </a:ext>
              </a:extLst>
            </p:cNvPr>
            <p:cNvSpPr txBox="1"/>
            <p:nvPr/>
          </p:nvSpPr>
          <p:spPr>
            <a:xfrm>
              <a:off x="1559240" y="5182606"/>
              <a:ext cx="3229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AB1DAB"/>
                  </a:solidFill>
                  <a:latin typeface="Montserrat Light" panose="00000400000000000000" pitchFamily="2" charset="0"/>
                </a:rPr>
                <a:t>Cognitive Impairments</a:t>
              </a:r>
              <a:endParaRPr lang="en-ID" sz="2400" b="1" dirty="0">
                <a:solidFill>
                  <a:srgbClr val="AB1DAB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B4F7A7-3246-44A2-B9AC-87667E92C925}"/>
                </a:ext>
              </a:extLst>
            </p:cNvPr>
            <p:cNvSpPr/>
            <p:nvPr/>
          </p:nvSpPr>
          <p:spPr>
            <a:xfrm>
              <a:off x="2413719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B6085AE-DA90-40B2-A4E2-CC5A8E2A8F4F}"/>
                </a:ext>
              </a:extLst>
            </p:cNvPr>
            <p:cNvSpPr/>
            <p:nvPr/>
          </p:nvSpPr>
          <p:spPr>
            <a:xfrm>
              <a:off x="2883651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A33FF79-4497-472B-A19B-A9D48BCDEBA7}"/>
              </a:ext>
            </a:extLst>
          </p:cNvPr>
          <p:cNvSpPr/>
          <p:nvPr/>
        </p:nvSpPr>
        <p:spPr>
          <a:xfrm>
            <a:off x="7551527" y="1725165"/>
            <a:ext cx="1145074" cy="1145074"/>
          </a:xfrm>
          <a:prstGeom prst="ellipse">
            <a:avLst/>
          </a:prstGeom>
          <a:solidFill>
            <a:srgbClr val="6F3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7E39D19-CB8A-471E-914B-CA749BA03814}"/>
              </a:ext>
            </a:extLst>
          </p:cNvPr>
          <p:cNvSpPr txBox="1">
            <a:spLocks/>
          </p:cNvSpPr>
          <p:nvPr/>
        </p:nvSpPr>
        <p:spPr>
          <a:xfrm>
            <a:off x="1082492" y="2367748"/>
            <a:ext cx="6316134" cy="171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Attention deficit hyperactivity disorder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0C77D3-6569-4A6E-9BB1-B9B60C0728F8}"/>
              </a:ext>
            </a:extLst>
          </p:cNvPr>
          <p:cNvSpPr txBox="1">
            <a:spLocks/>
          </p:cNvSpPr>
          <p:nvPr/>
        </p:nvSpPr>
        <p:spPr>
          <a:xfrm>
            <a:off x="1606757" y="3429000"/>
            <a:ext cx="5058740" cy="12536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Lack of focus</a:t>
            </a:r>
          </a:p>
          <a:p>
            <a:r>
              <a:rPr lang="en-US" sz="2400" dirty="0"/>
              <a:t>Slow input           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942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UNIVERSAL DESIGN , ACCESSIBILITY</a:t>
            </a: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25204A7-123C-44CB-97BA-729CB847CB4A}"/>
              </a:ext>
            </a:extLst>
          </p:cNvPr>
          <p:cNvSpPr>
            <a:spLocks/>
          </p:cNvSpPr>
          <p:nvPr/>
        </p:nvSpPr>
        <p:spPr bwMode="auto">
          <a:xfrm>
            <a:off x="1312876" y="2175642"/>
            <a:ext cx="3757747" cy="2683892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C97EDD-4FF0-42C2-8ED9-68A17C0F0C51}"/>
              </a:ext>
            </a:extLst>
          </p:cNvPr>
          <p:cNvGrpSpPr/>
          <p:nvPr/>
        </p:nvGrpSpPr>
        <p:grpSpPr>
          <a:xfrm>
            <a:off x="1840887" y="2990682"/>
            <a:ext cx="3229736" cy="876636"/>
            <a:chOff x="1559240" y="5182606"/>
            <a:chExt cx="3229736" cy="87663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244777-563A-4FED-894A-245EF3679638}"/>
                </a:ext>
              </a:extLst>
            </p:cNvPr>
            <p:cNvSpPr txBox="1"/>
            <p:nvPr/>
          </p:nvSpPr>
          <p:spPr>
            <a:xfrm>
              <a:off x="1559240" y="5182606"/>
              <a:ext cx="3229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AB1DAB"/>
                  </a:solidFill>
                  <a:latin typeface="Montserrat Light" panose="00000400000000000000" pitchFamily="2" charset="0"/>
                </a:rPr>
                <a:t>Physical Limitation</a:t>
              </a:r>
              <a:endParaRPr lang="en-ID" sz="2400" b="1" dirty="0">
                <a:solidFill>
                  <a:srgbClr val="AB1DAB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B4F7A7-3246-44A2-B9AC-87667E92C925}"/>
                </a:ext>
              </a:extLst>
            </p:cNvPr>
            <p:cNvSpPr/>
            <p:nvPr/>
          </p:nvSpPr>
          <p:spPr>
            <a:xfrm>
              <a:off x="2413719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B6085AE-DA90-40B2-A4E2-CC5A8E2A8F4F}"/>
                </a:ext>
              </a:extLst>
            </p:cNvPr>
            <p:cNvSpPr/>
            <p:nvPr/>
          </p:nvSpPr>
          <p:spPr>
            <a:xfrm>
              <a:off x="2883651" y="5722619"/>
              <a:ext cx="336623" cy="336623"/>
            </a:xfrm>
            <a:prstGeom prst="ellips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kern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A33FF79-4497-472B-A19B-A9D48BCDEBA7}"/>
              </a:ext>
            </a:extLst>
          </p:cNvPr>
          <p:cNvSpPr/>
          <p:nvPr/>
        </p:nvSpPr>
        <p:spPr>
          <a:xfrm>
            <a:off x="838200" y="2315426"/>
            <a:ext cx="1145074" cy="1145074"/>
          </a:xfrm>
          <a:prstGeom prst="ellipse">
            <a:avLst/>
          </a:prstGeom>
          <a:solidFill>
            <a:srgbClr val="6F3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7E39D19-CB8A-471E-914B-CA749BA03814}"/>
              </a:ext>
            </a:extLst>
          </p:cNvPr>
          <p:cNvSpPr txBox="1">
            <a:spLocks/>
          </p:cNvSpPr>
          <p:nvPr/>
        </p:nvSpPr>
        <p:spPr>
          <a:xfrm>
            <a:off x="6295060" y="2104303"/>
            <a:ext cx="5058740" cy="171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Motor </a:t>
            </a:r>
            <a:r>
              <a:rPr lang="en-US" sz="2400" dirty="0" err="1"/>
              <a:t>Impairement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0C77D3-6569-4A6E-9BB1-B9B60C0728F8}"/>
              </a:ext>
            </a:extLst>
          </p:cNvPr>
          <p:cNvSpPr txBox="1">
            <a:spLocks/>
          </p:cNvSpPr>
          <p:nvPr/>
        </p:nvSpPr>
        <p:spPr>
          <a:xfrm>
            <a:off x="6852413" y="3191779"/>
            <a:ext cx="5058740" cy="171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Low pointing dexterity</a:t>
            </a:r>
          </a:p>
          <a:p>
            <a:r>
              <a:rPr lang="en-US" sz="2400" dirty="0"/>
              <a:t>Inability to use pointing devices</a:t>
            </a:r>
          </a:p>
          <a:p>
            <a:r>
              <a:rPr lang="en-US" sz="2400" dirty="0"/>
              <a:t>Slow input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296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gray iPhone X on stand near silver iMac and Apple Magic Keyboard">
            <a:extLst>
              <a:ext uri="{FF2B5EF4-FFF2-40B4-BE49-F238E27FC236}">
                <a16:creationId xmlns:a16="http://schemas.microsoft.com/office/drawing/2014/main" id="{4CC62B07-2A83-4884-B131-D64B0C77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8" b="3703"/>
          <a:stretch/>
        </p:blipFill>
        <p:spPr bwMode="auto">
          <a:xfrm>
            <a:off x="762817" y="1221805"/>
            <a:ext cx="4682576" cy="48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139BBA-5C59-4E9B-853F-D0A172C8D50B}"/>
              </a:ext>
            </a:extLst>
          </p:cNvPr>
          <p:cNvSpPr/>
          <p:nvPr/>
        </p:nvSpPr>
        <p:spPr>
          <a:xfrm>
            <a:off x="742950" y="1221805"/>
            <a:ext cx="4724399" cy="4853589"/>
          </a:xfrm>
          <a:prstGeom prst="rect">
            <a:avLst/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A77B2-363D-484E-A4D6-9DD5A2FAB31B}"/>
              </a:ext>
            </a:extLst>
          </p:cNvPr>
          <p:cNvGrpSpPr/>
          <p:nvPr/>
        </p:nvGrpSpPr>
        <p:grpSpPr>
          <a:xfrm>
            <a:off x="5266620" y="1522096"/>
            <a:ext cx="288916" cy="3307386"/>
            <a:chOff x="3387841" y="2755682"/>
            <a:chExt cx="243364" cy="278592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D075A19-7628-4BDA-B35C-B92487E97205}"/>
                </a:ext>
              </a:extLst>
            </p:cNvPr>
            <p:cNvCxnSpPr/>
            <p:nvPr/>
          </p:nvCxnSpPr>
          <p:spPr>
            <a:xfrm>
              <a:off x="3510940" y="2755682"/>
              <a:ext cx="0" cy="2785926"/>
            </a:xfrm>
            <a:prstGeom prst="line">
              <a:avLst/>
            </a:pr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solidFill>
                <a:srgbClr val="A353A2"/>
              </a:solidFill>
            </a:ln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E73B76-61EE-46B9-96B4-F68DC9604E77}"/>
                </a:ext>
              </a:extLst>
            </p:cNvPr>
            <p:cNvSpPr/>
            <p:nvPr/>
          </p:nvSpPr>
          <p:spPr>
            <a:xfrm>
              <a:off x="3414928" y="3104245"/>
              <a:ext cx="192024" cy="19202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E944C9-F15D-4846-9F51-1243DFCD0C01}"/>
                </a:ext>
              </a:extLst>
            </p:cNvPr>
            <p:cNvSpPr/>
            <p:nvPr/>
          </p:nvSpPr>
          <p:spPr>
            <a:xfrm>
              <a:off x="3414928" y="3645938"/>
              <a:ext cx="192024" cy="19202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9181BD-B3B8-4F99-88EC-B7100FA74B10}"/>
                </a:ext>
              </a:extLst>
            </p:cNvPr>
            <p:cNvSpPr/>
            <p:nvPr/>
          </p:nvSpPr>
          <p:spPr>
            <a:xfrm>
              <a:off x="3387841" y="4115177"/>
              <a:ext cx="192024" cy="19202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525E4B-25C6-4289-B748-FA6F3C2BDA6A}"/>
                </a:ext>
              </a:extLst>
            </p:cNvPr>
            <p:cNvSpPr/>
            <p:nvPr/>
          </p:nvSpPr>
          <p:spPr>
            <a:xfrm>
              <a:off x="3439181" y="5300286"/>
              <a:ext cx="192024" cy="19202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64EFDAF-C087-403D-A9C6-9983B88FB179}"/>
              </a:ext>
            </a:extLst>
          </p:cNvPr>
          <p:cNvSpPr/>
          <p:nvPr/>
        </p:nvSpPr>
        <p:spPr>
          <a:xfrm>
            <a:off x="301729" y="1708081"/>
            <a:ext cx="882442" cy="906573"/>
          </a:xfrm>
          <a:prstGeom prst="rect">
            <a:avLst/>
          </a:prstGeom>
          <a:solidFill>
            <a:srgbClr val="6F35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1770F-F341-4F5B-BF0C-A148A75DB7C5}"/>
              </a:ext>
            </a:extLst>
          </p:cNvPr>
          <p:cNvSpPr txBox="1">
            <a:spLocks/>
          </p:cNvSpPr>
          <p:nvPr/>
        </p:nvSpPr>
        <p:spPr>
          <a:xfrm>
            <a:off x="1471674" y="1874253"/>
            <a:ext cx="2700422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AGENDA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1E38CCC-F939-406E-A8DE-E5593EFF512F}"/>
              </a:ext>
            </a:extLst>
          </p:cNvPr>
          <p:cNvSpPr txBox="1">
            <a:spLocks/>
          </p:cNvSpPr>
          <p:nvPr/>
        </p:nvSpPr>
        <p:spPr>
          <a:xfrm>
            <a:off x="6506376" y="2532167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What’s UX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64C99B-455F-49E6-A6EF-0111AA744C87}"/>
              </a:ext>
            </a:extLst>
          </p:cNvPr>
          <p:cNvSpPr txBox="1">
            <a:spLocks/>
          </p:cNvSpPr>
          <p:nvPr/>
        </p:nvSpPr>
        <p:spPr>
          <a:xfrm>
            <a:off x="5565154" y="1718454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01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B6AEC1-705D-42B0-9D86-83BD2425DA65}"/>
              </a:ext>
            </a:extLst>
          </p:cNvPr>
          <p:cNvSpPr txBox="1">
            <a:spLocks/>
          </p:cNvSpPr>
          <p:nvPr/>
        </p:nvSpPr>
        <p:spPr>
          <a:xfrm>
            <a:off x="6506375" y="1966915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Difference Between UI/UX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62BE2A6-6B37-4EFA-8385-49AE711C0C39}"/>
              </a:ext>
            </a:extLst>
          </p:cNvPr>
          <p:cNvSpPr txBox="1">
            <a:spLocks/>
          </p:cNvSpPr>
          <p:nvPr/>
        </p:nvSpPr>
        <p:spPr>
          <a:xfrm>
            <a:off x="5565154" y="2338780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28E040-22E1-4132-A7D2-C3D8895C5A65}"/>
              </a:ext>
            </a:extLst>
          </p:cNvPr>
          <p:cNvSpPr txBox="1">
            <a:spLocks/>
          </p:cNvSpPr>
          <p:nvPr/>
        </p:nvSpPr>
        <p:spPr>
          <a:xfrm>
            <a:off x="6492471" y="3160327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UX Process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F4BC34A-1852-4750-9B20-D259CD57368D}"/>
              </a:ext>
            </a:extLst>
          </p:cNvPr>
          <p:cNvSpPr txBox="1">
            <a:spLocks/>
          </p:cNvSpPr>
          <p:nvPr/>
        </p:nvSpPr>
        <p:spPr>
          <a:xfrm>
            <a:off x="5565154" y="2963015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C6BEC51-D1D9-4A2B-A1E8-54137A04B617}"/>
              </a:ext>
            </a:extLst>
          </p:cNvPr>
          <p:cNvSpPr txBox="1">
            <a:spLocks/>
          </p:cNvSpPr>
          <p:nvPr/>
        </p:nvSpPr>
        <p:spPr>
          <a:xfrm>
            <a:off x="6492471" y="3770335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Prototyping Techniques “Tools”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04B6F3-D754-4E76-A6BB-E980F83A271F}"/>
              </a:ext>
            </a:extLst>
          </p:cNvPr>
          <p:cNvSpPr txBox="1">
            <a:spLocks/>
          </p:cNvSpPr>
          <p:nvPr/>
        </p:nvSpPr>
        <p:spPr>
          <a:xfrm>
            <a:off x="5465260" y="3594158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0B4A26B-6285-4FB6-AF96-AF4CB8955706}"/>
              </a:ext>
            </a:extLst>
          </p:cNvPr>
          <p:cNvSpPr/>
          <p:nvPr/>
        </p:nvSpPr>
        <p:spPr>
          <a:xfrm rot="5400000">
            <a:off x="584216" y="2017640"/>
            <a:ext cx="344928" cy="2973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59B0F3B-2E78-4645-89B6-4E83B0792F4C}"/>
              </a:ext>
            </a:extLst>
          </p:cNvPr>
          <p:cNvSpPr txBox="1">
            <a:spLocks/>
          </p:cNvSpPr>
          <p:nvPr/>
        </p:nvSpPr>
        <p:spPr>
          <a:xfrm>
            <a:off x="6506376" y="4390113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Mobile Design Principles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892CE40-EFE5-4D17-AB0C-DC34E658CEA5}"/>
              </a:ext>
            </a:extLst>
          </p:cNvPr>
          <p:cNvSpPr txBox="1">
            <a:spLocks/>
          </p:cNvSpPr>
          <p:nvPr/>
        </p:nvSpPr>
        <p:spPr>
          <a:xfrm>
            <a:off x="5579059" y="4192801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531A03D-4E12-45F3-ABC5-E592A2BECD21}"/>
              </a:ext>
            </a:extLst>
          </p:cNvPr>
          <p:cNvSpPr txBox="1">
            <a:spLocks/>
          </p:cNvSpPr>
          <p:nvPr/>
        </p:nvSpPr>
        <p:spPr>
          <a:xfrm>
            <a:off x="6506375" y="5015095"/>
            <a:ext cx="4724399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Accessibility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FFEAD0B-1EEB-45D7-A0F6-9CD83B32E896}"/>
              </a:ext>
            </a:extLst>
          </p:cNvPr>
          <p:cNvSpPr txBox="1">
            <a:spLocks/>
          </p:cNvSpPr>
          <p:nvPr/>
        </p:nvSpPr>
        <p:spPr>
          <a:xfrm>
            <a:off x="5542404" y="4838719"/>
            <a:ext cx="1202728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06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7172E2-4851-4F2D-8895-7E59D0071F15}"/>
              </a:ext>
            </a:extLst>
          </p:cNvPr>
          <p:cNvSpPr/>
          <p:nvPr/>
        </p:nvSpPr>
        <p:spPr>
          <a:xfrm>
            <a:off x="5361633" y="5130029"/>
            <a:ext cx="227966" cy="227966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FADD5F-0E1C-4CED-9D3F-B3A0E71647EB}"/>
              </a:ext>
            </a:extLst>
          </p:cNvPr>
          <p:cNvSpPr/>
          <p:nvPr/>
        </p:nvSpPr>
        <p:spPr>
          <a:xfrm>
            <a:off x="5327564" y="3826574"/>
            <a:ext cx="227966" cy="227966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4066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6478D-87EE-48C9-B35D-7F51107E6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4" b="20667"/>
          <a:stretch/>
        </p:blipFill>
        <p:spPr>
          <a:xfrm>
            <a:off x="825012" y="1657350"/>
            <a:ext cx="8048987" cy="4154514"/>
          </a:xfrm>
          <a:prstGeom prst="roundRect">
            <a:avLst>
              <a:gd name="adj" fmla="val 6812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DESIGN PRINCIPLES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F323D73-E7EC-4F59-B49F-B3507D8603EC}"/>
              </a:ext>
            </a:extLst>
          </p:cNvPr>
          <p:cNvSpPr/>
          <p:nvPr/>
        </p:nvSpPr>
        <p:spPr>
          <a:xfrm>
            <a:off x="8077200" y="1657351"/>
            <a:ext cx="3276600" cy="4154512"/>
          </a:xfrm>
          <a:custGeom>
            <a:avLst/>
            <a:gdLst>
              <a:gd name="connsiteX0" fmla="*/ 0 w 3276600"/>
              <a:gd name="connsiteY0" fmla="*/ 0 h 2676525"/>
              <a:gd name="connsiteX1" fmla="*/ 3116249 w 3276600"/>
              <a:gd name="connsiteY1" fmla="*/ 0 h 2676525"/>
              <a:gd name="connsiteX2" fmla="*/ 3276600 w 3276600"/>
              <a:gd name="connsiteY2" fmla="*/ 160351 h 2676525"/>
              <a:gd name="connsiteX3" fmla="*/ 3276600 w 3276600"/>
              <a:gd name="connsiteY3" fmla="*/ 2516174 h 2676525"/>
              <a:gd name="connsiteX4" fmla="*/ 3116249 w 3276600"/>
              <a:gd name="connsiteY4" fmla="*/ 2676525 h 2676525"/>
              <a:gd name="connsiteX5" fmla="*/ 0 w 3276600"/>
              <a:gd name="connsiteY5" fmla="*/ 2676525 h 2676525"/>
              <a:gd name="connsiteX6" fmla="*/ 0 w 3276600"/>
              <a:gd name="connsiteY6" fmla="*/ 0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676525">
                <a:moveTo>
                  <a:pt x="0" y="0"/>
                </a:moveTo>
                <a:lnTo>
                  <a:pt x="3116249" y="0"/>
                </a:lnTo>
                <a:cubicBezTo>
                  <a:pt x="3204808" y="0"/>
                  <a:pt x="3276600" y="71792"/>
                  <a:pt x="3276600" y="160351"/>
                </a:cubicBezTo>
                <a:lnTo>
                  <a:pt x="3276600" y="2516174"/>
                </a:lnTo>
                <a:cubicBezTo>
                  <a:pt x="3276600" y="2604733"/>
                  <a:pt x="3204808" y="2676525"/>
                  <a:pt x="3116249" y="2676525"/>
                </a:cubicBez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AF8966-FAB1-4C01-87F1-01CCD3E020B6}"/>
              </a:ext>
            </a:extLst>
          </p:cNvPr>
          <p:cNvSpPr txBox="1"/>
          <p:nvPr/>
        </p:nvSpPr>
        <p:spPr>
          <a:xfrm>
            <a:off x="8465437" y="2826666"/>
            <a:ext cx="278791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ontserrat Light" panose="00000400000000000000" pitchFamily="2" charset="0"/>
              </a:rPr>
              <a:t>Visibility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ontserrat Light" panose="00000400000000000000" pitchFamily="2" charset="0"/>
              </a:rPr>
              <a:t>Feedback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ontserrat Light" panose="00000400000000000000" pitchFamily="2" charset="0"/>
              </a:rPr>
              <a:t>Mappings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ontserrat Light" panose="00000400000000000000" pitchFamily="2" charset="0"/>
              </a:rPr>
              <a:t>Constraints </a:t>
            </a:r>
          </a:p>
        </p:txBody>
      </p:sp>
    </p:spTree>
    <p:extLst>
      <p:ext uri="{BB962C8B-B14F-4D97-AF65-F5344CB8AC3E}">
        <p14:creationId xmlns:p14="http://schemas.microsoft.com/office/powerpoint/2010/main" val="215232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1F357-0D0C-49CC-8C6F-CC116D134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r="36471" b="4"/>
          <a:stretch/>
        </p:blipFill>
        <p:spPr>
          <a:xfrm>
            <a:off x="9210675" y="-1149533"/>
            <a:ext cx="2519796" cy="5017076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DAC99-21AA-4F9B-91B5-BD0D3D6C2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r="26125"/>
          <a:stretch/>
        </p:blipFill>
        <p:spPr>
          <a:xfrm>
            <a:off x="6475285" y="2345606"/>
            <a:ext cx="2268665" cy="5017076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6"/>
            <a:ext cx="4700954" cy="886397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THE POWERFUL OF MOBILE UX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138B5-E979-4D8E-9F22-A1E965F55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-1150634"/>
            <a:ext cx="2519795" cy="504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4D8A9-B065-4F6D-97A8-A920C05C9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5" y="2297416"/>
            <a:ext cx="2519795" cy="5047317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64581C0-1623-49EC-8369-A9FE45CDE2EF}"/>
              </a:ext>
            </a:extLst>
          </p:cNvPr>
          <p:cNvSpPr txBox="1">
            <a:spLocks/>
          </p:cNvSpPr>
          <p:nvPr/>
        </p:nvSpPr>
        <p:spPr>
          <a:xfrm>
            <a:off x="838200" y="2092438"/>
            <a:ext cx="4700954" cy="426270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 most important thing to keep in mind when designing a mobile app is to make sure it’s both useful and intuitive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If the app is not useful ,it has no real value for user and no one has any reason to use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If the app is useful but requires a lot of time and effort , people won’t bother learning how to use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Users install your app because they need to solve a problem , think about what’s your users will be trying to accomplish and focus on their goals , remove all obstacles from their way</a:t>
            </a:r>
          </a:p>
        </p:txBody>
      </p:sp>
    </p:spTree>
    <p:extLst>
      <p:ext uri="{BB962C8B-B14F-4D97-AF65-F5344CB8AC3E}">
        <p14:creationId xmlns:p14="http://schemas.microsoft.com/office/powerpoint/2010/main" val="341706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SKELETON / LAZY LOADING </a:t>
            </a:r>
          </a:p>
        </p:txBody>
      </p:sp>
      <p:pic>
        <p:nvPicPr>
          <p:cNvPr id="1026" name="Picture 2" descr="Skeleton Loading Effect For React Native - SkeletonPlaceholder | Reactscript">
            <a:extLst>
              <a:ext uri="{FF2B5EF4-FFF2-40B4-BE49-F238E27FC236}">
                <a16:creationId xmlns:a16="http://schemas.microsoft.com/office/drawing/2014/main" id="{3E2B48EE-230F-4B68-ACDD-F6C33175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0225"/>
            <a:ext cx="49149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506D4B-7C04-43D2-8296-1C1C92A1CD50}"/>
              </a:ext>
            </a:extLst>
          </p:cNvPr>
          <p:cNvSpPr txBox="1">
            <a:spLocks/>
          </p:cNvSpPr>
          <p:nvPr/>
        </p:nvSpPr>
        <p:spPr>
          <a:xfrm>
            <a:off x="6633275" y="2843577"/>
            <a:ext cx="4720525" cy="29710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 skeleton view makes your app feel faster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Users are more time sensitive than you think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Research by google suggests even delays as small as 200ms push users away</a:t>
            </a:r>
          </a:p>
        </p:txBody>
      </p:sp>
    </p:spTree>
    <p:extLst>
      <p:ext uri="{BB962C8B-B14F-4D97-AF65-F5344CB8AC3E}">
        <p14:creationId xmlns:p14="http://schemas.microsoft.com/office/powerpoint/2010/main" val="13590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ACCELERATOR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216059-001B-4EF6-857B-49526D2EEF3D}"/>
              </a:ext>
            </a:extLst>
          </p:cNvPr>
          <p:cNvSpPr txBox="1">
            <a:spLocks/>
          </p:cNvSpPr>
          <p:nvPr/>
        </p:nvSpPr>
        <p:spPr>
          <a:xfrm>
            <a:off x="692580" y="2177211"/>
            <a:ext cx="5134783" cy="28428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Allow users to perform actions or view content more efficiently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 take way  is that all these shortcuts are hiding in plain sight-facilitating or doubling functionality without adding extra buttons to this screen</a:t>
            </a:r>
          </a:p>
        </p:txBody>
      </p:sp>
      <p:pic>
        <p:nvPicPr>
          <p:cNvPr id="4100" name="Picture 4" descr="UI/UX Designing Company in Noida, Delhi, Bangalore, UK, USA - CHL SofTech">
            <a:extLst>
              <a:ext uri="{FF2B5EF4-FFF2-40B4-BE49-F238E27FC236}">
                <a16:creationId xmlns:a16="http://schemas.microsoft.com/office/drawing/2014/main" id="{8730D335-3911-41B2-8713-76112960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20" y="1392043"/>
            <a:ext cx="4762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9DAB0-A1EB-4944-9169-CB3CB43CC18F}"/>
              </a:ext>
            </a:extLst>
          </p:cNvPr>
          <p:cNvSpPr/>
          <p:nvPr/>
        </p:nvSpPr>
        <p:spPr>
          <a:xfrm>
            <a:off x="6597434" y="1457911"/>
            <a:ext cx="5134783" cy="4853589"/>
          </a:xfrm>
          <a:prstGeom prst="rect">
            <a:avLst/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318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ONE HANDED USAGE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41218-58B0-4C23-A38B-D0686EF60093}"/>
              </a:ext>
            </a:extLst>
          </p:cNvPr>
          <p:cNvSpPr txBox="1">
            <a:spLocks/>
          </p:cNvSpPr>
          <p:nvPr/>
        </p:nvSpPr>
        <p:spPr>
          <a:xfrm>
            <a:off x="6381213" y="1635370"/>
            <a:ext cx="4720525" cy="4394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Makes your app easier to use on larger screens as well as on regular-sized devices where you only have one hand available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To allow for one-handed usage , navigation and primary actions must be possible without repositioning the holding hand or use a second one</a:t>
            </a:r>
          </a:p>
        </p:txBody>
      </p:sp>
      <p:pic>
        <p:nvPicPr>
          <p:cNvPr id="3074" name="Picture 2" descr="How to use your phone with one hand | Popular Science">
            <a:extLst>
              <a:ext uri="{FF2B5EF4-FFF2-40B4-BE49-F238E27FC236}">
                <a16:creationId xmlns:a16="http://schemas.microsoft.com/office/drawing/2014/main" id="{6DEA1D27-F1DF-4635-AAA0-022272A4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25" y="1635371"/>
            <a:ext cx="4572000" cy="4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AD9831-63CF-4D69-A794-2D905D2D080E}"/>
              </a:ext>
            </a:extLst>
          </p:cNvPr>
          <p:cNvSpPr/>
          <p:nvPr/>
        </p:nvSpPr>
        <p:spPr>
          <a:xfrm>
            <a:off x="895349" y="1635370"/>
            <a:ext cx="4572000" cy="4440024"/>
          </a:xfrm>
          <a:prstGeom prst="rect">
            <a:avLst/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8445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use your phone with just one hand">
            <a:extLst>
              <a:ext uri="{FF2B5EF4-FFF2-40B4-BE49-F238E27FC236}">
                <a16:creationId xmlns:a16="http://schemas.microsoft.com/office/drawing/2014/main" id="{526523FF-A85B-456E-B23E-436E330F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25006"/>
            <a:ext cx="84486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DD9D8-38D6-4AF4-92A8-5AC5A9B9E5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094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INTELLIGENCE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7F210-E78C-4490-8CE5-EAC9155D1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9" r="14316"/>
          <a:stretch/>
        </p:blipFill>
        <p:spPr>
          <a:xfrm>
            <a:off x="7232295" y="1634217"/>
            <a:ext cx="3932657" cy="2929180"/>
          </a:xfrm>
          <a:prstGeom prst="roundRect">
            <a:avLst>
              <a:gd name="adj" fmla="val 9808"/>
            </a:avLst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0A4307-6940-40A3-9CF9-12495FCD8F1B}"/>
              </a:ext>
            </a:extLst>
          </p:cNvPr>
          <p:cNvSpPr txBox="1">
            <a:spLocks/>
          </p:cNvSpPr>
          <p:nvPr/>
        </p:nvSpPr>
        <p:spPr>
          <a:xfrm>
            <a:off x="1027048" y="1871292"/>
            <a:ext cx="5435745" cy="2122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 computer should never ask the user for any information that it can auto-detects , copy or deduce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Users expect your app to have some basic intelligence , they’ll use it more and rate it higher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2D5A99-8596-4AF8-A56A-72C95F8B136B}"/>
              </a:ext>
            </a:extLst>
          </p:cNvPr>
          <p:cNvSpPr/>
          <p:nvPr/>
        </p:nvSpPr>
        <p:spPr>
          <a:xfrm>
            <a:off x="0" y="4775892"/>
            <a:ext cx="12192000" cy="2082108"/>
          </a:xfrm>
          <a:prstGeom prst="roundRect">
            <a:avLst>
              <a:gd name="adj" fmla="val 11060"/>
            </a:avLst>
          </a:prstGeom>
          <a:solidFill>
            <a:srgbClr val="6F3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00958D-1831-4243-9F6E-D3D710281BC9}"/>
              </a:ext>
            </a:extLst>
          </p:cNvPr>
          <p:cNvSpPr txBox="1">
            <a:spLocks/>
          </p:cNvSpPr>
          <p:nvPr/>
        </p:nvSpPr>
        <p:spPr>
          <a:xfrm>
            <a:off x="1115949" y="5389255"/>
            <a:ext cx="9960102" cy="112543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Give the user an opportunity to review and accept suggestions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Explore and understand available sensors such as camera , GPS and others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BFC333-A32C-4A85-AED1-C9345C787205}"/>
              </a:ext>
            </a:extLst>
          </p:cNvPr>
          <p:cNvSpPr/>
          <p:nvPr/>
        </p:nvSpPr>
        <p:spPr>
          <a:xfrm>
            <a:off x="7232294" y="1634217"/>
            <a:ext cx="3932657" cy="2929180"/>
          </a:xfrm>
          <a:prstGeom prst="rect">
            <a:avLst/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32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8 user testing questions for better UX - Justinmind">
            <a:extLst>
              <a:ext uri="{FF2B5EF4-FFF2-40B4-BE49-F238E27FC236}">
                <a16:creationId xmlns:a16="http://schemas.microsoft.com/office/drawing/2014/main" id="{4CE5A788-571F-4339-B242-250AB0C5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160"/>
            <a:ext cx="12191999" cy="69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6D353-BB4E-441B-9E1F-C29F98088002}"/>
              </a:ext>
            </a:extLst>
          </p:cNvPr>
          <p:cNvSpPr/>
          <p:nvPr/>
        </p:nvSpPr>
        <p:spPr>
          <a:xfrm>
            <a:off x="0" y="-95160"/>
            <a:ext cx="12191998" cy="6953160"/>
          </a:xfrm>
          <a:prstGeom prst="rect">
            <a:avLst/>
          </a:prstGeom>
          <a:gradFill>
            <a:gsLst>
              <a:gs pos="0">
                <a:srgbClr val="00B0F0">
                  <a:alpha val="27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EE712-7844-4875-8D62-94A2D234CFBE}"/>
              </a:ext>
            </a:extLst>
          </p:cNvPr>
          <p:cNvSpPr txBox="1">
            <a:spLocks/>
          </p:cNvSpPr>
          <p:nvPr/>
        </p:nvSpPr>
        <p:spPr>
          <a:xfrm>
            <a:off x="604667" y="3968087"/>
            <a:ext cx="9349824" cy="24899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Make Your Persona Then: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Design A Mockup Website According to the information mentioned in your persona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Design A Mobile Application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“You can use PowerPoint , </a:t>
            </a:r>
            <a:r>
              <a:rPr lang="en-US" sz="2400" dirty="0" err="1">
                <a:solidFill>
                  <a:schemeClr val="bg1"/>
                </a:solidFill>
              </a:rPr>
              <a:t>figma</a:t>
            </a:r>
            <a:r>
              <a:rPr lang="en-US" sz="2400" dirty="0">
                <a:solidFill>
                  <a:schemeClr val="bg1"/>
                </a:solidFill>
              </a:rPr>
              <a:t> or </a:t>
            </a:r>
            <a:r>
              <a:rPr lang="en-US" sz="2400" dirty="0" err="1">
                <a:solidFill>
                  <a:schemeClr val="bg1"/>
                </a:solidFill>
              </a:rPr>
              <a:t>xd</a:t>
            </a:r>
            <a:r>
              <a:rPr lang="en-US" sz="2400" dirty="0">
                <a:solidFill>
                  <a:schemeClr val="bg1"/>
                </a:solidFill>
              </a:rPr>
              <a:t> / 4 pages at least”</a:t>
            </a:r>
          </a:p>
        </p:txBody>
      </p:sp>
    </p:spTree>
    <p:extLst>
      <p:ext uri="{BB962C8B-B14F-4D97-AF65-F5344CB8AC3E}">
        <p14:creationId xmlns:p14="http://schemas.microsoft.com/office/powerpoint/2010/main" val="9333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9F065C-C496-4B84-9201-4FDC9C68DC9B}"/>
              </a:ext>
            </a:extLst>
          </p:cNvPr>
          <p:cNvSpPr/>
          <p:nvPr/>
        </p:nvSpPr>
        <p:spPr>
          <a:xfrm>
            <a:off x="0" y="3118388"/>
            <a:ext cx="12192000" cy="3848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CC5CE21-AE04-4755-9445-4D9CADD01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7" b="19930"/>
          <a:stretch/>
        </p:blipFill>
        <p:spPr>
          <a:xfrm>
            <a:off x="1" y="0"/>
            <a:ext cx="12191999" cy="4800600"/>
          </a:xfrm>
          <a:custGeom>
            <a:avLst/>
            <a:gdLst>
              <a:gd name="connsiteX0" fmla="*/ 0 w 12191999"/>
              <a:gd name="connsiteY0" fmla="*/ 0 h 4800600"/>
              <a:gd name="connsiteX1" fmla="*/ 12191999 w 12191999"/>
              <a:gd name="connsiteY1" fmla="*/ 0 h 4800600"/>
              <a:gd name="connsiteX2" fmla="*/ 12191999 w 12191999"/>
              <a:gd name="connsiteY2" fmla="*/ 3642538 h 4800600"/>
              <a:gd name="connsiteX3" fmla="*/ 11226780 w 12191999"/>
              <a:gd name="connsiteY3" fmla="*/ 4800600 h 4800600"/>
              <a:gd name="connsiteX4" fmla="*/ 965218 w 12191999"/>
              <a:gd name="connsiteY4" fmla="*/ 4800600 h 4800600"/>
              <a:gd name="connsiteX5" fmla="*/ 0 w 12191999"/>
              <a:gd name="connsiteY5" fmla="*/ 3642538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4800600">
                <a:moveTo>
                  <a:pt x="0" y="0"/>
                </a:moveTo>
                <a:lnTo>
                  <a:pt x="12191999" y="0"/>
                </a:lnTo>
                <a:lnTo>
                  <a:pt x="12191999" y="3642538"/>
                </a:lnTo>
                <a:cubicBezTo>
                  <a:pt x="12191999" y="4282119"/>
                  <a:pt x="11759856" y="4800600"/>
                  <a:pt x="11226780" y="4800600"/>
                </a:cubicBezTo>
                <a:lnTo>
                  <a:pt x="965218" y="4800600"/>
                </a:lnTo>
                <a:cubicBezTo>
                  <a:pt x="432142" y="4800600"/>
                  <a:pt x="0" y="4282119"/>
                  <a:pt x="0" y="3642538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78E85D4-9971-4773-A518-BFD4E3D8ADC1}"/>
              </a:ext>
            </a:extLst>
          </p:cNvPr>
          <p:cNvSpPr/>
          <p:nvPr/>
        </p:nvSpPr>
        <p:spPr>
          <a:xfrm>
            <a:off x="0" y="0"/>
            <a:ext cx="12192000" cy="4800600"/>
          </a:xfrm>
          <a:custGeom>
            <a:avLst/>
            <a:gdLst>
              <a:gd name="connsiteX0" fmla="*/ 0 w 12192000"/>
              <a:gd name="connsiteY0" fmla="*/ 0 h 4001194"/>
              <a:gd name="connsiteX1" fmla="*/ 12192000 w 12192000"/>
              <a:gd name="connsiteY1" fmla="*/ 0 h 4001194"/>
              <a:gd name="connsiteX2" fmla="*/ 12192000 w 12192000"/>
              <a:gd name="connsiteY2" fmla="*/ 3035975 h 4001194"/>
              <a:gd name="connsiteX3" fmla="*/ 11226781 w 12192000"/>
              <a:gd name="connsiteY3" fmla="*/ 4001194 h 4001194"/>
              <a:gd name="connsiteX4" fmla="*/ 965219 w 12192000"/>
              <a:gd name="connsiteY4" fmla="*/ 4001194 h 4001194"/>
              <a:gd name="connsiteX5" fmla="*/ 0 w 12192000"/>
              <a:gd name="connsiteY5" fmla="*/ 3035975 h 400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001194">
                <a:moveTo>
                  <a:pt x="0" y="0"/>
                </a:moveTo>
                <a:lnTo>
                  <a:pt x="12192000" y="0"/>
                </a:lnTo>
                <a:lnTo>
                  <a:pt x="12192000" y="3035975"/>
                </a:lnTo>
                <a:cubicBezTo>
                  <a:pt x="12192000" y="3569051"/>
                  <a:pt x="11759857" y="4001194"/>
                  <a:pt x="11226781" y="4001194"/>
                </a:cubicBezTo>
                <a:lnTo>
                  <a:pt x="965219" y="4001194"/>
                </a:lnTo>
                <a:cubicBezTo>
                  <a:pt x="432143" y="4001194"/>
                  <a:pt x="0" y="3569051"/>
                  <a:pt x="0" y="3035975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72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E85D0CA-9F45-4FCD-A8B1-C72B88CC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523" y="3729877"/>
            <a:ext cx="4700954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+mn-cs"/>
              </a:rPr>
              <a:t>Contact us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3219AAB-677E-4DF0-B961-DC7FFEA96899}"/>
              </a:ext>
            </a:extLst>
          </p:cNvPr>
          <p:cNvSpPr txBox="1">
            <a:spLocks/>
          </p:cNvSpPr>
          <p:nvPr/>
        </p:nvSpPr>
        <p:spPr>
          <a:xfrm>
            <a:off x="3745523" y="4266654"/>
            <a:ext cx="4700954" cy="2215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ryhabfarouq73@gmail.com</a:t>
            </a:r>
          </a:p>
        </p:txBody>
      </p:sp>
    </p:spTree>
    <p:extLst>
      <p:ext uri="{BB962C8B-B14F-4D97-AF65-F5344CB8AC3E}">
        <p14:creationId xmlns:p14="http://schemas.microsoft.com/office/powerpoint/2010/main" val="66929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336148-9A28-45ED-80B1-A4F3DBF20E97}"/>
              </a:ext>
            </a:extLst>
          </p:cNvPr>
          <p:cNvSpPr/>
          <p:nvPr/>
        </p:nvSpPr>
        <p:spPr>
          <a:xfrm>
            <a:off x="4667250" y="1257300"/>
            <a:ext cx="2266950" cy="4170030"/>
          </a:xfrm>
          <a:prstGeom prst="rect">
            <a:avLst/>
          </a:prstGeom>
          <a:gradFill flip="none" rotWithShape="1">
            <a:gsLst>
              <a:gs pos="0">
                <a:srgbClr val="3AB2EB"/>
              </a:gs>
              <a:gs pos="56000">
                <a:srgbClr val="9262AE"/>
              </a:gs>
              <a:gs pos="100000">
                <a:srgbClr val="A353A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E2DB1C-5DD9-4BA5-9A0F-58808299B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" t="4154" r="107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4667249 w 12192000"/>
              <a:gd name="connsiteY0" fmla="*/ 1298320 h 6858000"/>
              <a:gd name="connsiteX1" fmla="*/ 4667249 w 12192000"/>
              <a:gd name="connsiteY1" fmla="*/ 5297714 h 6858000"/>
              <a:gd name="connsiteX2" fmla="*/ 6905624 w 12192000"/>
              <a:gd name="connsiteY2" fmla="*/ 5297714 h 6858000"/>
              <a:gd name="connsiteX3" fmla="*/ 6905624 w 12192000"/>
              <a:gd name="connsiteY3" fmla="*/ 129832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67249" y="1298320"/>
                </a:moveTo>
                <a:lnTo>
                  <a:pt x="4667249" y="5297714"/>
                </a:lnTo>
                <a:lnTo>
                  <a:pt x="6905624" y="5297714"/>
                </a:lnTo>
                <a:lnTo>
                  <a:pt x="6905624" y="129832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A05100E-4463-4114-8E8D-6382139838C0}"/>
              </a:ext>
            </a:extLst>
          </p:cNvPr>
          <p:cNvGrpSpPr/>
          <p:nvPr/>
        </p:nvGrpSpPr>
        <p:grpSpPr>
          <a:xfrm>
            <a:off x="0" y="3990307"/>
            <a:ext cx="12192000" cy="2929687"/>
            <a:chOff x="0" y="-350837"/>
            <a:chExt cx="12023725" cy="2889251"/>
          </a:xfrm>
        </p:grpSpPr>
        <p:sp>
          <p:nvSpPr>
            <p:cNvPr id="8" name="Freeform 395">
              <a:extLst>
                <a:ext uri="{FF2B5EF4-FFF2-40B4-BE49-F238E27FC236}">
                  <a16:creationId xmlns:a16="http://schemas.microsoft.com/office/drawing/2014/main" id="{E8EFAF50-8708-4384-950E-D8793E6FE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9" name="Freeform 396">
              <a:extLst>
                <a:ext uri="{FF2B5EF4-FFF2-40B4-BE49-F238E27FC236}">
                  <a16:creationId xmlns:a16="http://schemas.microsoft.com/office/drawing/2014/main" id="{8AECC541-178E-4945-930B-9254016B4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rgbClr val="00B0F0">
                    <a:alpha val="60000"/>
                  </a:srgbClr>
                </a:gs>
                <a:gs pos="100000">
                  <a:srgbClr val="A34D9D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B95C3C-2C1F-4C7C-9332-709FD6935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8732"/>
            <a:ext cx="9144000" cy="4985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59F0A3-C42F-46A3-88F1-A1EBBF011D38}"/>
              </a:ext>
            </a:extLst>
          </p:cNvPr>
          <p:cNvSpPr/>
          <p:nvPr/>
        </p:nvSpPr>
        <p:spPr>
          <a:xfrm>
            <a:off x="4667250" y="1257301"/>
            <a:ext cx="2266950" cy="1462383"/>
          </a:xfrm>
          <a:custGeom>
            <a:avLst/>
            <a:gdLst>
              <a:gd name="connsiteX0" fmla="*/ 0 w 2266950"/>
              <a:gd name="connsiteY0" fmla="*/ 0 h 1462383"/>
              <a:gd name="connsiteX1" fmla="*/ 2266950 w 2266950"/>
              <a:gd name="connsiteY1" fmla="*/ 0 h 1462383"/>
              <a:gd name="connsiteX2" fmla="*/ 2266950 w 2266950"/>
              <a:gd name="connsiteY2" fmla="*/ 1217986 h 1462383"/>
              <a:gd name="connsiteX3" fmla="*/ 2247246 w 2266950"/>
              <a:gd name="connsiteY3" fmla="*/ 1226004 h 1462383"/>
              <a:gd name="connsiteX4" fmla="*/ 1775683 w 2266950"/>
              <a:gd name="connsiteY4" fmla="*/ 1407741 h 1462383"/>
              <a:gd name="connsiteX5" fmla="*/ 63231 w 2266950"/>
              <a:gd name="connsiteY5" fmla="*/ 935754 h 1462383"/>
              <a:gd name="connsiteX6" fmla="*/ 0 w 2266950"/>
              <a:gd name="connsiteY6" fmla="*/ 910167 h 146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1462383">
                <a:moveTo>
                  <a:pt x="0" y="0"/>
                </a:moveTo>
                <a:lnTo>
                  <a:pt x="2266950" y="0"/>
                </a:lnTo>
                <a:lnTo>
                  <a:pt x="2266950" y="1217986"/>
                </a:lnTo>
                <a:lnTo>
                  <a:pt x="2247246" y="1226004"/>
                </a:lnTo>
                <a:cubicBezTo>
                  <a:pt x="2063956" y="1300578"/>
                  <a:pt x="1903108" y="1365161"/>
                  <a:pt x="1775683" y="1407741"/>
                </a:cubicBezTo>
                <a:cubicBezTo>
                  <a:pt x="1187057" y="1606226"/>
                  <a:pt x="726858" y="1221327"/>
                  <a:pt x="63231" y="935754"/>
                </a:cubicBezTo>
                <a:lnTo>
                  <a:pt x="0" y="910167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3F68ED0-4E9C-4C20-916C-D2A7FBB41DBD}"/>
              </a:ext>
            </a:extLst>
          </p:cNvPr>
          <p:cNvSpPr/>
          <p:nvPr/>
        </p:nvSpPr>
        <p:spPr>
          <a:xfrm>
            <a:off x="4667250" y="1257301"/>
            <a:ext cx="2266950" cy="728311"/>
          </a:xfrm>
          <a:custGeom>
            <a:avLst/>
            <a:gdLst>
              <a:gd name="connsiteX0" fmla="*/ 0 w 2266950"/>
              <a:gd name="connsiteY0" fmla="*/ 0 h 728311"/>
              <a:gd name="connsiteX1" fmla="*/ 2266950 w 2266950"/>
              <a:gd name="connsiteY1" fmla="*/ 0 h 728311"/>
              <a:gd name="connsiteX2" fmla="*/ 2266950 w 2266950"/>
              <a:gd name="connsiteY2" fmla="*/ 728311 h 728311"/>
              <a:gd name="connsiteX3" fmla="*/ 2188560 w 2266950"/>
              <a:gd name="connsiteY3" fmla="*/ 710952 h 728311"/>
              <a:gd name="connsiteX4" fmla="*/ 1785819 w 2266950"/>
              <a:gd name="connsiteY4" fmla="*/ 601273 h 728311"/>
              <a:gd name="connsiteX5" fmla="*/ 256003 w 2266950"/>
              <a:gd name="connsiteY5" fmla="*/ 458408 h 728311"/>
              <a:gd name="connsiteX6" fmla="*/ 0 w 2266950"/>
              <a:gd name="connsiteY6" fmla="*/ 483816 h 72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6950" h="728311">
                <a:moveTo>
                  <a:pt x="0" y="0"/>
                </a:moveTo>
                <a:lnTo>
                  <a:pt x="2266950" y="0"/>
                </a:lnTo>
                <a:lnTo>
                  <a:pt x="2266950" y="728311"/>
                </a:lnTo>
                <a:lnTo>
                  <a:pt x="2188560" y="710952"/>
                </a:lnTo>
                <a:cubicBezTo>
                  <a:pt x="2059871" y="679224"/>
                  <a:pt x="1925618" y="642847"/>
                  <a:pt x="1785819" y="601273"/>
                </a:cubicBezTo>
                <a:cubicBezTo>
                  <a:pt x="1270771" y="448166"/>
                  <a:pt x="747187" y="422008"/>
                  <a:pt x="256003" y="458408"/>
                </a:cubicBezTo>
                <a:lnTo>
                  <a:pt x="0" y="48381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40B106-B134-41D0-B1E7-0C21C16E0624}"/>
              </a:ext>
            </a:extLst>
          </p:cNvPr>
          <p:cNvSpPr/>
          <p:nvPr/>
        </p:nvSpPr>
        <p:spPr>
          <a:xfrm>
            <a:off x="5200650" y="2505075"/>
            <a:ext cx="1200150" cy="12001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6E9A07-7F06-43AD-80C3-B8DAFC2DEA21}"/>
              </a:ext>
            </a:extLst>
          </p:cNvPr>
          <p:cNvSpPr/>
          <p:nvPr/>
        </p:nvSpPr>
        <p:spPr>
          <a:xfrm>
            <a:off x="5876925" y="617480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31E3D6-B228-48DE-B450-F0F55817B4F5}"/>
              </a:ext>
            </a:extLst>
          </p:cNvPr>
          <p:cNvSpPr/>
          <p:nvPr/>
        </p:nvSpPr>
        <p:spPr>
          <a:xfrm>
            <a:off x="6248400" y="617480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D83178-27C3-4701-82C3-8A02C0AADB00}"/>
              </a:ext>
            </a:extLst>
          </p:cNvPr>
          <p:cNvSpPr/>
          <p:nvPr/>
        </p:nvSpPr>
        <p:spPr>
          <a:xfrm>
            <a:off x="5505450" y="6174801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13459-069A-49DB-A1FE-0C0ADE2C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AC7FC-AF2B-4C93-B3C8-404AA48BB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31"/>
          <a:stretch/>
        </p:blipFill>
        <p:spPr>
          <a:xfrm>
            <a:off x="694359" y="581023"/>
            <a:ext cx="4724399" cy="56959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3DCA78-C895-47D8-8B69-BBDF108A191D}"/>
              </a:ext>
            </a:extLst>
          </p:cNvPr>
          <p:cNvSpPr txBox="1">
            <a:spLocks/>
          </p:cNvSpPr>
          <p:nvPr/>
        </p:nvSpPr>
        <p:spPr>
          <a:xfrm>
            <a:off x="6096000" y="2900640"/>
            <a:ext cx="5058740" cy="19943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process of enhancing user satisfaction “persona’s experience “ by improving usability , accessibility , understanding of their behavior and pleasure provided by interaction between user and product 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45EC75-DB4E-41D1-B27F-FDE680E03FB2}"/>
              </a:ext>
            </a:extLst>
          </p:cNvPr>
          <p:cNvSpPr txBox="1">
            <a:spLocks/>
          </p:cNvSpPr>
          <p:nvPr/>
        </p:nvSpPr>
        <p:spPr>
          <a:xfrm>
            <a:off x="6096000" y="2014244"/>
            <a:ext cx="472439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WHAT’S UX?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602B6-27BF-42CB-9273-671CC9433BAE}"/>
              </a:ext>
            </a:extLst>
          </p:cNvPr>
          <p:cNvSpPr txBox="1">
            <a:spLocks/>
          </p:cNvSpPr>
          <p:nvPr/>
        </p:nvSpPr>
        <p:spPr>
          <a:xfrm>
            <a:off x="7258050" y="2457442"/>
            <a:ext cx="459104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A353A2"/>
                </a:solidFill>
              </a:rPr>
              <a:t>User Experience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EE8E15-3AD7-4D8A-8AC1-F223EDC25556}"/>
              </a:ext>
            </a:extLst>
          </p:cNvPr>
          <p:cNvSpPr/>
          <p:nvPr/>
        </p:nvSpPr>
        <p:spPr>
          <a:xfrm>
            <a:off x="694358" y="581023"/>
            <a:ext cx="4724399" cy="5695949"/>
          </a:xfrm>
          <a:prstGeom prst="rect">
            <a:avLst/>
          </a:prstGeom>
          <a:gradFill>
            <a:gsLst>
              <a:gs pos="0">
                <a:srgbClr val="00B0F0">
                  <a:alpha val="27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748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Experience Images - Free Download on Freepik">
            <a:extLst>
              <a:ext uri="{FF2B5EF4-FFF2-40B4-BE49-F238E27FC236}">
                <a16:creationId xmlns:a16="http://schemas.microsoft.com/office/drawing/2014/main" id="{F57B61DD-4C30-48AB-8CCC-1A7174A4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24" y="742224"/>
            <a:ext cx="4644810" cy="55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3B748B-A9ED-446C-8656-472CFC7E0F8D}"/>
              </a:ext>
            </a:extLst>
          </p:cNvPr>
          <p:cNvSpPr/>
          <p:nvPr/>
        </p:nvSpPr>
        <p:spPr>
          <a:xfrm>
            <a:off x="7098224" y="742224"/>
            <a:ext cx="4644810" cy="5503593"/>
          </a:xfrm>
          <a:prstGeom prst="rect">
            <a:avLst/>
          </a:prstGeom>
          <a:gradFill>
            <a:gsLst>
              <a:gs pos="0">
                <a:srgbClr val="00B0F0">
                  <a:alpha val="27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8AE9A-F974-4F63-8FB5-EDFA8E34ABF8}"/>
              </a:ext>
            </a:extLst>
          </p:cNvPr>
          <p:cNvSpPr txBox="1">
            <a:spLocks/>
          </p:cNvSpPr>
          <p:nvPr/>
        </p:nvSpPr>
        <p:spPr>
          <a:xfrm>
            <a:off x="1037259" y="1884385"/>
            <a:ext cx="5301547" cy="38892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Simple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Speak the user’s language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Minimize memory load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Use constructive error messages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Prevent errors  “avoiding conscious mistakes”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Make clear exits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Give feedback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consistency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48AB7-E56B-4945-BD84-C57FA931B9D2}"/>
              </a:ext>
            </a:extLst>
          </p:cNvPr>
          <p:cNvSpPr txBox="1">
            <a:spLocks/>
          </p:cNvSpPr>
          <p:nvPr/>
        </p:nvSpPr>
        <p:spPr>
          <a:xfrm>
            <a:off x="1037260" y="1084345"/>
            <a:ext cx="472439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GOOD USABILITY</a:t>
            </a:r>
          </a:p>
        </p:txBody>
      </p:sp>
    </p:spTree>
    <p:extLst>
      <p:ext uri="{BB962C8B-B14F-4D97-AF65-F5344CB8AC3E}">
        <p14:creationId xmlns:p14="http://schemas.microsoft.com/office/powerpoint/2010/main" val="253753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8AE9A-F974-4F63-8FB5-EDFA8E34ABF8}"/>
              </a:ext>
            </a:extLst>
          </p:cNvPr>
          <p:cNvSpPr txBox="1">
            <a:spLocks/>
          </p:cNvSpPr>
          <p:nvPr/>
        </p:nvSpPr>
        <p:spPr>
          <a:xfrm>
            <a:off x="6793424" y="2352293"/>
            <a:ext cx="5058740" cy="40175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Organize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Economize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Communicate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Proximity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Repetition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Contrast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Alignment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C48AB7-E56B-4945-BD84-C57FA931B9D2}"/>
              </a:ext>
            </a:extLst>
          </p:cNvPr>
          <p:cNvSpPr txBox="1">
            <a:spLocks/>
          </p:cNvSpPr>
          <p:nvPr/>
        </p:nvSpPr>
        <p:spPr>
          <a:xfrm>
            <a:off x="830373" y="807475"/>
            <a:ext cx="7523918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</a:rPr>
              <a:t>7 VISUAL DESIGN PRINCIPLES</a:t>
            </a:r>
          </a:p>
        </p:txBody>
      </p:sp>
      <p:pic>
        <p:nvPicPr>
          <p:cNvPr id="3074" name="Picture 2" descr="Principles of Design Graphic Organizer | TPT">
            <a:extLst>
              <a:ext uri="{FF2B5EF4-FFF2-40B4-BE49-F238E27FC236}">
                <a16:creationId xmlns:a16="http://schemas.microsoft.com/office/drawing/2014/main" id="{DFD1F5D3-BF2A-40F3-83BB-A235DF26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0" y="1764555"/>
            <a:ext cx="4231037" cy="45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73B403-7581-4169-976C-197CCF66EC1E}"/>
              </a:ext>
            </a:extLst>
          </p:cNvPr>
          <p:cNvSpPr/>
          <p:nvPr/>
        </p:nvSpPr>
        <p:spPr>
          <a:xfrm>
            <a:off x="830373" y="1712373"/>
            <a:ext cx="4644810" cy="4605248"/>
          </a:xfrm>
          <a:prstGeom prst="rect">
            <a:avLst/>
          </a:prstGeom>
          <a:gradFill>
            <a:gsLst>
              <a:gs pos="0">
                <a:srgbClr val="00B0F0">
                  <a:alpha val="27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68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A8E472-118B-45F4-B79B-41C85563C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r="11253"/>
          <a:stretch/>
        </p:blipFill>
        <p:spPr>
          <a:xfrm>
            <a:off x="5270691" y="2133192"/>
            <a:ext cx="1703603" cy="3372153"/>
          </a:xfrm>
          <a:prstGeom prst="roundRect">
            <a:avLst/>
          </a:pr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AED5EBC1-1436-4547-9AAF-F434851C7829}"/>
              </a:ext>
            </a:extLst>
          </p:cNvPr>
          <p:cNvSpPr/>
          <p:nvPr/>
        </p:nvSpPr>
        <p:spPr>
          <a:xfrm rot="10800000">
            <a:off x="3593551" y="1476641"/>
            <a:ext cx="5004896" cy="5004896"/>
          </a:xfrm>
          <a:prstGeom prst="arc">
            <a:avLst>
              <a:gd name="adj1" fmla="val 9740668"/>
              <a:gd name="adj2" fmla="val 13481854"/>
            </a:avLst>
          </a:prstGeom>
          <a:ln>
            <a:solidFill>
              <a:srgbClr val="A35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50733B-981C-4D1C-A46C-AC39295691F0}"/>
              </a:ext>
            </a:extLst>
          </p:cNvPr>
          <p:cNvSpPr/>
          <p:nvPr/>
        </p:nvSpPr>
        <p:spPr>
          <a:xfrm>
            <a:off x="3593551" y="1290661"/>
            <a:ext cx="5004896" cy="5004896"/>
          </a:xfrm>
          <a:prstGeom prst="arc">
            <a:avLst>
              <a:gd name="adj1" fmla="val 2856912"/>
              <a:gd name="adj2" fmla="val 14078107"/>
            </a:avLst>
          </a:prstGeom>
          <a:ln>
            <a:solidFill>
              <a:srgbClr val="A35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3200" b="1" dirty="0">
                <a:solidFill>
                  <a:srgbClr val="AB1DAB"/>
                </a:solidFill>
                <a:latin typeface="Montserrat Black" panose="00000A00000000000000" pitchFamily="2" charset="0"/>
                <a:ea typeface="+mn-ea"/>
                <a:cs typeface="+mn-cs"/>
              </a:rPr>
              <a:t>UX PROCESS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752B1089-CF13-4200-BE90-E1B1768C9277}"/>
              </a:ext>
            </a:extLst>
          </p:cNvPr>
          <p:cNvSpPr/>
          <p:nvPr/>
        </p:nvSpPr>
        <p:spPr>
          <a:xfrm rot="840422" flipV="1">
            <a:off x="8162403" y="3358818"/>
            <a:ext cx="872087" cy="872088"/>
          </a:xfrm>
          <a:prstGeom prst="wedgeEllipseCallout">
            <a:avLst>
              <a:gd name="adj1" fmla="val -66861"/>
              <a:gd name="adj2" fmla="val 13654"/>
            </a:avLst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F825939A-6217-4411-9C0A-3077C3A8D197}"/>
              </a:ext>
            </a:extLst>
          </p:cNvPr>
          <p:cNvSpPr/>
          <p:nvPr/>
        </p:nvSpPr>
        <p:spPr>
          <a:xfrm rot="725426">
            <a:off x="7674763" y="5033168"/>
            <a:ext cx="872087" cy="872088"/>
          </a:xfrm>
          <a:prstGeom prst="wedgeEllipseCallout">
            <a:avLst>
              <a:gd name="adj1" fmla="val -66861"/>
              <a:gd name="adj2" fmla="val 13654"/>
            </a:avLst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D8F17407-91FB-42C8-9452-03225475ADF3}"/>
              </a:ext>
            </a:extLst>
          </p:cNvPr>
          <p:cNvSpPr/>
          <p:nvPr/>
        </p:nvSpPr>
        <p:spPr>
          <a:xfrm rot="840422" flipH="1">
            <a:off x="3686129" y="1818859"/>
            <a:ext cx="872087" cy="872088"/>
          </a:xfrm>
          <a:prstGeom prst="wedgeEllipseCallout">
            <a:avLst>
              <a:gd name="adj1" fmla="val -66861"/>
              <a:gd name="adj2" fmla="val 13654"/>
            </a:avLst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9CB4B91-C32E-4DEB-B84F-CC5CEA7624D6}"/>
              </a:ext>
            </a:extLst>
          </p:cNvPr>
          <p:cNvSpPr/>
          <p:nvPr/>
        </p:nvSpPr>
        <p:spPr>
          <a:xfrm rot="20874574" flipH="1">
            <a:off x="3168426" y="3321100"/>
            <a:ext cx="872087" cy="872088"/>
          </a:xfrm>
          <a:prstGeom prst="wedgeEllipseCallout">
            <a:avLst>
              <a:gd name="adj1" fmla="val -66861"/>
              <a:gd name="adj2" fmla="val 13654"/>
            </a:avLst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kern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BCE40338-7876-4D38-99CB-D18293FCC678}"/>
              </a:ext>
            </a:extLst>
          </p:cNvPr>
          <p:cNvSpPr/>
          <p:nvPr/>
        </p:nvSpPr>
        <p:spPr>
          <a:xfrm rot="20759578" flipH="1" flipV="1">
            <a:off x="3686129" y="4916065"/>
            <a:ext cx="872087" cy="872088"/>
          </a:xfrm>
          <a:prstGeom prst="wedgeEllipseCallout">
            <a:avLst>
              <a:gd name="adj1" fmla="val -66861"/>
              <a:gd name="adj2" fmla="val 13654"/>
            </a:avLst>
          </a:prstGeom>
          <a:gradFill>
            <a:gsLst>
              <a:gs pos="0">
                <a:srgbClr val="00B0F0"/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kern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84DDA2-7F48-4C87-8EF3-FD507D5329A4}"/>
              </a:ext>
            </a:extLst>
          </p:cNvPr>
          <p:cNvGrpSpPr/>
          <p:nvPr/>
        </p:nvGrpSpPr>
        <p:grpSpPr>
          <a:xfrm>
            <a:off x="3972681" y="5246491"/>
            <a:ext cx="219523" cy="222722"/>
            <a:chOff x="2439063" y="1757220"/>
            <a:chExt cx="219523" cy="22272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D348DA4-0026-4500-9C7F-52F259528958}"/>
                </a:ext>
              </a:extLst>
            </p:cNvPr>
            <p:cNvSpPr/>
            <p:nvPr/>
          </p:nvSpPr>
          <p:spPr>
            <a:xfrm>
              <a:off x="2474006" y="1757220"/>
              <a:ext cx="174982" cy="190889"/>
            </a:xfrm>
            <a:custGeom>
              <a:avLst/>
              <a:gdLst>
                <a:gd name="connsiteX0" fmla="*/ 175035 w 174981"/>
                <a:gd name="connsiteY0" fmla="*/ 22289 h 190889"/>
                <a:gd name="connsiteX1" fmla="*/ 152783 w 174981"/>
                <a:gd name="connsiteY1" fmla="*/ 0 h 190889"/>
                <a:gd name="connsiteX2" fmla="*/ 130494 w 174981"/>
                <a:gd name="connsiteY2" fmla="*/ 22252 h 190889"/>
                <a:gd name="connsiteX3" fmla="*/ 140611 w 174981"/>
                <a:gd name="connsiteY3" fmla="*/ 40932 h 190889"/>
                <a:gd name="connsiteX4" fmla="*/ 124131 w 174981"/>
                <a:gd name="connsiteY4" fmla="*/ 89100 h 190889"/>
                <a:gd name="connsiteX5" fmla="*/ 124131 w 174981"/>
                <a:gd name="connsiteY5" fmla="*/ 89100 h 190889"/>
                <a:gd name="connsiteX6" fmla="*/ 111405 w 174981"/>
                <a:gd name="connsiteY6" fmla="*/ 93077 h 190889"/>
                <a:gd name="connsiteX7" fmla="*/ 78190 w 174981"/>
                <a:gd name="connsiteY7" fmla="*/ 68166 h 190889"/>
                <a:gd name="connsiteX8" fmla="*/ 65010 w 174981"/>
                <a:gd name="connsiteY8" fmla="*/ 39561 h 190889"/>
                <a:gd name="connsiteX9" fmla="*/ 36406 w 174981"/>
                <a:gd name="connsiteY9" fmla="*/ 52741 h 190889"/>
                <a:gd name="connsiteX10" fmla="*/ 44848 w 174981"/>
                <a:gd name="connsiteY10" fmla="*/ 78919 h 190889"/>
                <a:gd name="connsiteX11" fmla="*/ 23628 w 174981"/>
                <a:gd name="connsiteY11" fmla="*/ 146367 h 190889"/>
                <a:gd name="connsiteX12" fmla="*/ 22323 w 174981"/>
                <a:gd name="connsiteY12" fmla="*/ 146367 h 190889"/>
                <a:gd name="connsiteX13" fmla="*/ 0 w 174981"/>
                <a:gd name="connsiteY13" fmla="*/ 168584 h 190889"/>
                <a:gd name="connsiteX14" fmla="*/ 22217 w 174981"/>
                <a:gd name="connsiteY14" fmla="*/ 190908 h 190889"/>
                <a:gd name="connsiteX15" fmla="*/ 44541 w 174981"/>
                <a:gd name="connsiteY15" fmla="*/ 168690 h 190889"/>
                <a:gd name="connsiteX16" fmla="*/ 35590 w 174981"/>
                <a:gd name="connsiteY16" fmla="*/ 150789 h 190889"/>
                <a:gd name="connsiteX17" fmla="*/ 57002 w 174981"/>
                <a:gd name="connsiteY17" fmla="*/ 82737 h 190889"/>
                <a:gd name="connsiteX18" fmla="*/ 57320 w 174981"/>
                <a:gd name="connsiteY18" fmla="*/ 82737 h 190889"/>
                <a:gd name="connsiteX19" fmla="*/ 70555 w 174981"/>
                <a:gd name="connsiteY19" fmla="*/ 78347 h 190889"/>
                <a:gd name="connsiteX20" fmla="*/ 103483 w 174981"/>
                <a:gd name="connsiteY20" fmla="*/ 103003 h 190889"/>
                <a:gd name="connsiteX21" fmla="*/ 101861 w 174981"/>
                <a:gd name="connsiteY21" fmla="*/ 111371 h 190889"/>
                <a:gd name="connsiteX22" fmla="*/ 124122 w 174981"/>
                <a:gd name="connsiteY22" fmla="*/ 133650 h 190889"/>
                <a:gd name="connsiteX23" fmla="*/ 146401 w 174981"/>
                <a:gd name="connsiteY23" fmla="*/ 111388 h 190889"/>
                <a:gd name="connsiteX24" fmla="*/ 136348 w 174981"/>
                <a:gd name="connsiteY24" fmla="*/ 92759 h 190889"/>
                <a:gd name="connsiteX25" fmla="*/ 152764 w 174981"/>
                <a:gd name="connsiteY25" fmla="*/ 44559 h 190889"/>
                <a:gd name="connsiteX26" fmla="*/ 175035 w 174981"/>
                <a:gd name="connsiteY26" fmla="*/ 22289 h 19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981" h="190889">
                  <a:moveTo>
                    <a:pt x="175035" y="22289"/>
                  </a:moveTo>
                  <a:cubicBezTo>
                    <a:pt x="175045" y="9989"/>
                    <a:pt x="165082" y="10"/>
                    <a:pt x="152783" y="0"/>
                  </a:cubicBezTo>
                  <a:cubicBezTo>
                    <a:pt x="140483" y="-10"/>
                    <a:pt x="130504" y="9952"/>
                    <a:pt x="130494" y="22252"/>
                  </a:cubicBezTo>
                  <a:cubicBezTo>
                    <a:pt x="130488" y="29790"/>
                    <a:pt x="134295" y="36819"/>
                    <a:pt x="140611" y="40932"/>
                  </a:cubicBezTo>
                  <a:lnTo>
                    <a:pt x="124131" y="89100"/>
                  </a:lnTo>
                  <a:lnTo>
                    <a:pt x="124131" y="89100"/>
                  </a:lnTo>
                  <a:cubicBezTo>
                    <a:pt x="119582" y="89095"/>
                    <a:pt x="115141" y="90483"/>
                    <a:pt x="111405" y="93077"/>
                  </a:cubicBezTo>
                  <a:lnTo>
                    <a:pt x="78190" y="68166"/>
                  </a:lnTo>
                  <a:cubicBezTo>
                    <a:pt x="82450" y="56627"/>
                    <a:pt x="76549" y="43821"/>
                    <a:pt x="65010" y="39561"/>
                  </a:cubicBezTo>
                  <a:cubicBezTo>
                    <a:pt x="53471" y="35302"/>
                    <a:pt x="40665" y="41203"/>
                    <a:pt x="36406" y="52741"/>
                  </a:cubicBezTo>
                  <a:cubicBezTo>
                    <a:pt x="32851" y="62371"/>
                    <a:pt x="36338" y="73182"/>
                    <a:pt x="44848" y="78919"/>
                  </a:cubicBezTo>
                  <a:lnTo>
                    <a:pt x="23628" y="146367"/>
                  </a:lnTo>
                  <a:lnTo>
                    <a:pt x="22323" y="146367"/>
                  </a:lnTo>
                  <a:cubicBezTo>
                    <a:pt x="10024" y="146338"/>
                    <a:pt x="29" y="156285"/>
                    <a:pt x="0" y="168584"/>
                  </a:cubicBezTo>
                  <a:cubicBezTo>
                    <a:pt x="-29" y="180884"/>
                    <a:pt x="9918" y="190879"/>
                    <a:pt x="22217" y="190908"/>
                  </a:cubicBezTo>
                  <a:cubicBezTo>
                    <a:pt x="34517" y="190937"/>
                    <a:pt x="44511" y="180990"/>
                    <a:pt x="44541" y="168690"/>
                  </a:cubicBezTo>
                  <a:cubicBezTo>
                    <a:pt x="44557" y="161643"/>
                    <a:pt x="41238" y="155004"/>
                    <a:pt x="35590" y="150789"/>
                  </a:cubicBezTo>
                  <a:lnTo>
                    <a:pt x="57002" y="82737"/>
                  </a:lnTo>
                  <a:lnTo>
                    <a:pt x="57320" y="82737"/>
                  </a:lnTo>
                  <a:cubicBezTo>
                    <a:pt x="62087" y="82728"/>
                    <a:pt x="66727" y="81189"/>
                    <a:pt x="70555" y="78347"/>
                  </a:cubicBezTo>
                  <a:lnTo>
                    <a:pt x="103483" y="103003"/>
                  </a:lnTo>
                  <a:cubicBezTo>
                    <a:pt x="102424" y="105666"/>
                    <a:pt x="101873" y="108504"/>
                    <a:pt x="101861" y="111371"/>
                  </a:cubicBezTo>
                  <a:cubicBezTo>
                    <a:pt x="101856" y="123670"/>
                    <a:pt x="111823" y="133645"/>
                    <a:pt x="124122" y="133650"/>
                  </a:cubicBezTo>
                  <a:cubicBezTo>
                    <a:pt x="136422" y="133654"/>
                    <a:pt x="146397" y="123687"/>
                    <a:pt x="146401" y="111388"/>
                  </a:cubicBezTo>
                  <a:cubicBezTo>
                    <a:pt x="146404" y="103881"/>
                    <a:pt x="142625" y="96877"/>
                    <a:pt x="136348" y="92759"/>
                  </a:cubicBezTo>
                  <a:lnTo>
                    <a:pt x="152764" y="44559"/>
                  </a:lnTo>
                  <a:cubicBezTo>
                    <a:pt x="165064" y="44559"/>
                    <a:pt x="175035" y="34589"/>
                    <a:pt x="175035" y="2228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85174A-AA8F-4946-BEE5-AA53F061DA33}"/>
                </a:ext>
              </a:extLst>
            </p:cNvPr>
            <p:cNvSpPr/>
            <p:nvPr/>
          </p:nvSpPr>
          <p:spPr>
            <a:xfrm>
              <a:off x="2439063" y="1757238"/>
              <a:ext cx="219523" cy="222704"/>
            </a:xfrm>
            <a:custGeom>
              <a:avLst/>
              <a:gdLst>
                <a:gd name="connsiteX0" fmla="*/ 19089 w 219522"/>
                <a:gd name="connsiteY0" fmla="*/ 0 h 222704"/>
                <a:gd name="connsiteX1" fmla="*/ 0 w 219522"/>
                <a:gd name="connsiteY1" fmla="*/ 0 h 222704"/>
                <a:gd name="connsiteX2" fmla="*/ 0 w 219522"/>
                <a:gd name="connsiteY2" fmla="*/ 222704 h 222704"/>
                <a:gd name="connsiteX3" fmla="*/ 219523 w 219522"/>
                <a:gd name="connsiteY3" fmla="*/ 222704 h 222704"/>
                <a:gd name="connsiteX4" fmla="*/ 219523 w 219522"/>
                <a:gd name="connsiteY4" fmla="*/ 203615 h 222704"/>
                <a:gd name="connsiteX5" fmla="*/ 19089 w 219522"/>
                <a:gd name="connsiteY5" fmla="*/ 203615 h 222704"/>
                <a:gd name="connsiteX6" fmla="*/ 19089 w 219522"/>
                <a:gd name="connsiteY6" fmla="*/ 0 h 22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2" h="222704">
                  <a:moveTo>
                    <a:pt x="19089" y="0"/>
                  </a:moveTo>
                  <a:lnTo>
                    <a:pt x="0" y="0"/>
                  </a:lnTo>
                  <a:lnTo>
                    <a:pt x="0" y="222704"/>
                  </a:lnTo>
                  <a:lnTo>
                    <a:pt x="219523" y="222704"/>
                  </a:lnTo>
                  <a:lnTo>
                    <a:pt x="219523" y="203615"/>
                  </a:lnTo>
                  <a:lnTo>
                    <a:pt x="19089" y="203615"/>
                  </a:lnTo>
                  <a:lnTo>
                    <a:pt x="19089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A97A2A-C239-4421-A3CA-50B326FE1AC0}"/>
              </a:ext>
            </a:extLst>
          </p:cNvPr>
          <p:cNvGrpSpPr/>
          <p:nvPr/>
        </p:nvGrpSpPr>
        <p:grpSpPr>
          <a:xfrm>
            <a:off x="8490275" y="3689244"/>
            <a:ext cx="216341" cy="244975"/>
            <a:chOff x="5615542" y="1744512"/>
            <a:chExt cx="216341" cy="244975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3D4EAC-DEBB-421A-9832-FE6B1CC9A87F}"/>
                </a:ext>
              </a:extLst>
            </p:cNvPr>
            <p:cNvSpPr/>
            <p:nvPr/>
          </p:nvSpPr>
          <p:spPr>
            <a:xfrm>
              <a:off x="5717253" y="181450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F5FC585-0F62-4503-A6BF-9C5C7C9B59C2}"/>
                </a:ext>
              </a:extLst>
            </p:cNvPr>
            <p:cNvSpPr/>
            <p:nvPr/>
          </p:nvSpPr>
          <p:spPr>
            <a:xfrm>
              <a:off x="5717253" y="194176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81D5073-2BAA-4360-959D-078A8E07AD22}"/>
                </a:ext>
              </a:extLst>
            </p:cNvPr>
            <p:cNvSpPr/>
            <p:nvPr/>
          </p:nvSpPr>
          <p:spPr>
            <a:xfrm>
              <a:off x="5780882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FD817B-A536-4955-A21B-5FA70444EE02}"/>
                </a:ext>
              </a:extLst>
            </p:cNvPr>
            <p:cNvSpPr/>
            <p:nvPr/>
          </p:nvSpPr>
          <p:spPr>
            <a:xfrm>
              <a:off x="5653623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B2AB78-3B7F-4D70-9C0C-CACA4B155181}"/>
                </a:ext>
              </a:extLst>
            </p:cNvPr>
            <p:cNvSpPr/>
            <p:nvPr/>
          </p:nvSpPr>
          <p:spPr>
            <a:xfrm>
              <a:off x="5717253" y="1836776"/>
              <a:ext cx="41359" cy="79537"/>
            </a:xfrm>
            <a:custGeom>
              <a:avLst/>
              <a:gdLst>
                <a:gd name="connsiteX0" fmla="*/ 12726 w 41359"/>
                <a:gd name="connsiteY0" fmla="*/ 0 h 79537"/>
                <a:gd name="connsiteX1" fmla="*/ 0 w 41359"/>
                <a:gd name="connsiteY1" fmla="*/ 0 h 79537"/>
                <a:gd name="connsiteX2" fmla="*/ 0 w 41359"/>
                <a:gd name="connsiteY2" fmla="*/ 44541 h 79537"/>
                <a:gd name="connsiteX3" fmla="*/ 1909 w 41359"/>
                <a:gd name="connsiteY3" fmla="*/ 48995 h 79537"/>
                <a:gd name="connsiteX4" fmla="*/ 33406 w 41359"/>
                <a:gd name="connsiteY4" fmla="*/ 80492 h 79537"/>
                <a:gd name="connsiteX5" fmla="*/ 42314 w 41359"/>
                <a:gd name="connsiteY5" fmla="*/ 71584 h 79537"/>
                <a:gd name="connsiteX6" fmla="*/ 12726 w 41359"/>
                <a:gd name="connsiteY6" fmla="*/ 41996 h 79537"/>
                <a:gd name="connsiteX7" fmla="*/ 12726 w 41359"/>
                <a:gd name="connsiteY7" fmla="*/ 0 h 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59" h="79537">
                  <a:moveTo>
                    <a:pt x="12726" y="0"/>
                  </a:moveTo>
                  <a:lnTo>
                    <a:pt x="0" y="0"/>
                  </a:lnTo>
                  <a:lnTo>
                    <a:pt x="0" y="44541"/>
                  </a:lnTo>
                  <a:cubicBezTo>
                    <a:pt x="0" y="46132"/>
                    <a:pt x="636" y="47722"/>
                    <a:pt x="1909" y="48995"/>
                  </a:cubicBezTo>
                  <a:lnTo>
                    <a:pt x="33406" y="80492"/>
                  </a:lnTo>
                  <a:lnTo>
                    <a:pt x="42314" y="71584"/>
                  </a:lnTo>
                  <a:lnTo>
                    <a:pt x="12726" y="41996"/>
                  </a:lnTo>
                  <a:lnTo>
                    <a:pt x="12726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DAF7C74-A1C4-4DE1-9826-9C3FF56B619B}"/>
                </a:ext>
              </a:extLst>
            </p:cNvPr>
            <p:cNvSpPr/>
            <p:nvPr/>
          </p:nvSpPr>
          <p:spPr>
            <a:xfrm>
              <a:off x="5615542" y="1744512"/>
              <a:ext cx="216341" cy="244975"/>
            </a:xfrm>
            <a:custGeom>
              <a:avLst/>
              <a:gdLst>
                <a:gd name="connsiteX0" fmla="*/ 108073 w 216341"/>
                <a:gd name="connsiteY0" fmla="*/ 229067 h 244974"/>
                <a:gd name="connsiteX1" fmla="*/ 18992 w 216341"/>
                <a:gd name="connsiteY1" fmla="*/ 139986 h 244974"/>
                <a:gd name="connsiteX2" fmla="*/ 108073 w 216341"/>
                <a:gd name="connsiteY2" fmla="*/ 50904 h 244974"/>
                <a:gd name="connsiteX3" fmla="*/ 197155 w 216341"/>
                <a:gd name="connsiteY3" fmla="*/ 139986 h 244974"/>
                <a:gd name="connsiteX4" fmla="*/ 108073 w 216341"/>
                <a:gd name="connsiteY4" fmla="*/ 229067 h 244974"/>
                <a:gd name="connsiteX5" fmla="*/ 108073 w 216341"/>
                <a:gd name="connsiteY5" fmla="*/ 229067 h 244974"/>
                <a:gd name="connsiteX6" fmla="*/ 183475 w 216341"/>
                <a:gd name="connsiteY6" fmla="*/ 62357 h 244974"/>
                <a:gd name="connsiteX7" fmla="*/ 193019 w 216341"/>
                <a:gd name="connsiteY7" fmla="*/ 52813 h 244974"/>
                <a:gd name="connsiteX8" fmla="*/ 192701 w 216341"/>
                <a:gd name="connsiteY8" fmla="*/ 39450 h 244974"/>
                <a:gd name="connsiteX9" fmla="*/ 179339 w 216341"/>
                <a:gd name="connsiteY9" fmla="*/ 39132 h 244974"/>
                <a:gd name="connsiteX10" fmla="*/ 168522 w 216341"/>
                <a:gd name="connsiteY10" fmla="*/ 50268 h 244974"/>
                <a:gd name="connsiteX11" fmla="*/ 117618 w 216341"/>
                <a:gd name="connsiteY11" fmla="*/ 32451 h 244974"/>
                <a:gd name="connsiteX12" fmla="*/ 117618 w 216341"/>
                <a:gd name="connsiteY12" fmla="*/ 19089 h 244974"/>
                <a:gd name="connsiteX13" fmla="*/ 146251 w 216341"/>
                <a:gd name="connsiteY13" fmla="*/ 19089 h 244974"/>
                <a:gd name="connsiteX14" fmla="*/ 146251 w 216341"/>
                <a:gd name="connsiteY14" fmla="*/ 0 h 244974"/>
                <a:gd name="connsiteX15" fmla="*/ 69896 w 216341"/>
                <a:gd name="connsiteY15" fmla="*/ 0 h 244974"/>
                <a:gd name="connsiteX16" fmla="*/ 69896 w 216341"/>
                <a:gd name="connsiteY16" fmla="*/ 19089 h 244974"/>
                <a:gd name="connsiteX17" fmla="*/ 98529 w 216341"/>
                <a:gd name="connsiteY17" fmla="*/ 19089 h 244974"/>
                <a:gd name="connsiteX18" fmla="*/ 98529 w 216341"/>
                <a:gd name="connsiteY18" fmla="*/ 32133 h 244974"/>
                <a:gd name="connsiteX19" fmla="*/ 857 w 216341"/>
                <a:gd name="connsiteY19" fmla="*/ 126305 h 244974"/>
                <a:gd name="connsiteX20" fmla="*/ 72123 w 216341"/>
                <a:gd name="connsiteY20" fmla="*/ 241793 h 244974"/>
                <a:gd name="connsiteX21" fmla="*/ 200337 w 216341"/>
                <a:gd name="connsiteY21" fmla="*/ 196934 h 244974"/>
                <a:gd name="connsiteX22" fmla="*/ 183475 w 216341"/>
                <a:gd name="connsiteY22" fmla="*/ 62357 h 244974"/>
                <a:gd name="connsiteX23" fmla="*/ 183475 w 216341"/>
                <a:gd name="connsiteY23" fmla="*/ 62357 h 24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341" h="244974">
                  <a:moveTo>
                    <a:pt x="108073" y="229067"/>
                  </a:moveTo>
                  <a:cubicBezTo>
                    <a:pt x="58760" y="229067"/>
                    <a:pt x="18992" y="189299"/>
                    <a:pt x="18992" y="139986"/>
                  </a:cubicBezTo>
                  <a:cubicBezTo>
                    <a:pt x="18992" y="90672"/>
                    <a:pt x="58760" y="50904"/>
                    <a:pt x="108073" y="50904"/>
                  </a:cubicBezTo>
                  <a:cubicBezTo>
                    <a:pt x="157386" y="50904"/>
                    <a:pt x="197155" y="90672"/>
                    <a:pt x="197155" y="139986"/>
                  </a:cubicBezTo>
                  <a:cubicBezTo>
                    <a:pt x="197155" y="189299"/>
                    <a:pt x="157386" y="229067"/>
                    <a:pt x="108073" y="229067"/>
                  </a:cubicBezTo>
                  <a:lnTo>
                    <a:pt x="108073" y="229067"/>
                  </a:lnTo>
                  <a:close/>
                  <a:moveTo>
                    <a:pt x="183475" y="62357"/>
                  </a:moveTo>
                  <a:lnTo>
                    <a:pt x="193019" y="52813"/>
                  </a:lnTo>
                  <a:cubicBezTo>
                    <a:pt x="196519" y="48995"/>
                    <a:pt x="196519" y="43268"/>
                    <a:pt x="192701" y="39450"/>
                  </a:cubicBezTo>
                  <a:cubicBezTo>
                    <a:pt x="189201" y="35951"/>
                    <a:pt x="183157" y="35633"/>
                    <a:pt x="179339" y="39132"/>
                  </a:cubicBezTo>
                  <a:lnTo>
                    <a:pt x="168522" y="50268"/>
                  </a:lnTo>
                  <a:cubicBezTo>
                    <a:pt x="153251" y="40087"/>
                    <a:pt x="135752" y="33724"/>
                    <a:pt x="117618" y="32451"/>
                  </a:cubicBezTo>
                  <a:lnTo>
                    <a:pt x="117618" y="19089"/>
                  </a:lnTo>
                  <a:lnTo>
                    <a:pt x="146251" y="19089"/>
                  </a:lnTo>
                  <a:lnTo>
                    <a:pt x="146251" y="0"/>
                  </a:lnTo>
                  <a:lnTo>
                    <a:pt x="69896" y="0"/>
                  </a:lnTo>
                  <a:lnTo>
                    <a:pt x="69896" y="19089"/>
                  </a:lnTo>
                  <a:lnTo>
                    <a:pt x="98529" y="19089"/>
                  </a:lnTo>
                  <a:lnTo>
                    <a:pt x="98529" y="32133"/>
                  </a:lnTo>
                  <a:cubicBezTo>
                    <a:pt x="47943" y="36587"/>
                    <a:pt x="7220" y="75719"/>
                    <a:pt x="857" y="126305"/>
                  </a:cubicBezTo>
                  <a:cubicBezTo>
                    <a:pt x="-5506" y="176891"/>
                    <a:pt x="24082" y="224931"/>
                    <a:pt x="72123" y="241793"/>
                  </a:cubicBezTo>
                  <a:cubicBezTo>
                    <a:pt x="120163" y="258655"/>
                    <a:pt x="173294" y="240202"/>
                    <a:pt x="200337" y="196934"/>
                  </a:cubicBezTo>
                  <a:cubicBezTo>
                    <a:pt x="227379" y="153666"/>
                    <a:pt x="219744" y="97672"/>
                    <a:pt x="183475" y="62357"/>
                  </a:cubicBezTo>
                  <a:lnTo>
                    <a:pt x="183475" y="62357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0D353D-C17F-43F1-95C9-52B831284870}"/>
              </a:ext>
            </a:extLst>
          </p:cNvPr>
          <p:cNvGrpSpPr/>
          <p:nvPr/>
        </p:nvGrpSpPr>
        <p:grpSpPr>
          <a:xfrm>
            <a:off x="4020404" y="2124325"/>
            <a:ext cx="165437" cy="267245"/>
            <a:chOff x="7437517" y="1734968"/>
            <a:chExt cx="165437" cy="267245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F838F4-AD02-4803-A676-0CC4FEF21E4C}"/>
                </a:ext>
              </a:extLst>
            </p:cNvPr>
            <p:cNvSpPr/>
            <p:nvPr/>
          </p:nvSpPr>
          <p:spPr>
            <a:xfrm>
              <a:off x="7478876" y="1919494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911DA29-6CDA-4EA0-A46D-B9E621A28842}"/>
                </a:ext>
              </a:extLst>
            </p:cNvPr>
            <p:cNvSpPr/>
            <p:nvPr/>
          </p:nvSpPr>
          <p:spPr>
            <a:xfrm>
              <a:off x="7478876" y="1951309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A2FCD7-1FDD-4699-AEEA-BBAA5A55BEAE}"/>
                </a:ext>
              </a:extLst>
            </p:cNvPr>
            <p:cNvSpPr/>
            <p:nvPr/>
          </p:nvSpPr>
          <p:spPr>
            <a:xfrm>
              <a:off x="7499556" y="1983124"/>
              <a:ext cx="41359" cy="19089"/>
            </a:xfrm>
            <a:custGeom>
              <a:avLst/>
              <a:gdLst>
                <a:gd name="connsiteX0" fmla="*/ 0 w 41359"/>
                <a:gd name="connsiteY0" fmla="*/ 0 h 19088"/>
                <a:gd name="connsiteX1" fmla="*/ 20680 w 41359"/>
                <a:gd name="connsiteY1" fmla="*/ 19089 h 19088"/>
                <a:gd name="connsiteX2" fmla="*/ 41359 w 41359"/>
                <a:gd name="connsiteY2" fmla="*/ 0 h 19088"/>
                <a:gd name="connsiteX3" fmla="*/ 0 w 41359"/>
                <a:gd name="connsiteY3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9" h="19088">
                  <a:moveTo>
                    <a:pt x="0" y="0"/>
                  </a:moveTo>
                  <a:cubicBezTo>
                    <a:pt x="954" y="10817"/>
                    <a:pt x="9863" y="19089"/>
                    <a:pt x="20680" y="19089"/>
                  </a:cubicBezTo>
                  <a:cubicBezTo>
                    <a:pt x="31497" y="19089"/>
                    <a:pt x="40405" y="10817"/>
                    <a:pt x="4135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42E9CF-77C0-42C0-AC92-83480641B43C}"/>
                </a:ext>
              </a:extLst>
            </p:cNvPr>
            <p:cNvSpPr/>
            <p:nvPr/>
          </p:nvSpPr>
          <p:spPr>
            <a:xfrm>
              <a:off x="7437517" y="1734968"/>
              <a:ext cx="165437" cy="171800"/>
            </a:xfrm>
            <a:custGeom>
              <a:avLst/>
              <a:gdLst>
                <a:gd name="connsiteX0" fmla="*/ 82719 w 165437"/>
                <a:gd name="connsiteY0" fmla="*/ 0 h 171800"/>
                <a:gd name="connsiteX1" fmla="*/ 82719 w 165437"/>
                <a:gd name="connsiteY1" fmla="*/ 0 h 171800"/>
                <a:gd name="connsiteX2" fmla="*/ 82719 w 165437"/>
                <a:gd name="connsiteY2" fmla="*/ 0 h 171800"/>
                <a:gd name="connsiteX3" fmla="*/ 0 w 165437"/>
                <a:gd name="connsiteY3" fmla="*/ 81764 h 171800"/>
                <a:gd name="connsiteX4" fmla="*/ 0 w 165437"/>
                <a:gd name="connsiteY4" fmla="*/ 84628 h 171800"/>
                <a:gd name="connsiteX5" fmla="*/ 5727 w 165437"/>
                <a:gd name="connsiteY5" fmla="*/ 113261 h 171800"/>
                <a:gd name="connsiteX6" fmla="*/ 20043 w 165437"/>
                <a:gd name="connsiteY6" fmla="*/ 136804 h 171800"/>
                <a:gd name="connsiteX7" fmla="*/ 39450 w 165437"/>
                <a:gd name="connsiteY7" fmla="*/ 168301 h 171800"/>
                <a:gd name="connsiteX8" fmla="*/ 45177 w 165437"/>
                <a:gd name="connsiteY8" fmla="*/ 171800 h 171800"/>
                <a:gd name="connsiteX9" fmla="*/ 120260 w 165437"/>
                <a:gd name="connsiteY9" fmla="*/ 171800 h 171800"/>
                <a:gd name="connsiteX10" fmla="*/ 125987 w 165437"/>
                <a:gd name="connsiteY10" fmla="*/ 168301 h 171800"/>
                <a:gd name="connsiteX11" fmla="*/ 145394 w 165437"/>
                <a:gd name="connsiteY11" fmla="*/ 136804 h 171800"/>
                <a:gd name="connsiteX12" fmla="*/ 159711 w 165437"/>
                <a:gd name="connsiteY12" fmla="*/ 113261 h 171800"/>
                <a:gd name="connsiteX13" fmla="*/ 165437 w 165437"/>
                <a:gd name="connsiteY13" fmla="*/ 84628 h 171800"/>
                <a:gd name="connsiteX14" fmla="*/ 165437 w 165437"/>
                <a:gd name="connsiteY14" fmla="*/ 81764 h 171800"/>
                <a:gd name="connsiteX15" fmla="*/ 82719 w 165437"/>
                <a:gd name="connsiteY15" fmla="*/ 0 h 171800"/>
                <a:gd name="connsiteX16" fmla="*/ 146349 w 165437"/>
                <a:gd name="connsiteY16" fmla="*/ 84309 h 171800"/>
                <a:gd name="connsiteX17" fmla="*/ 141894 w 165437"/>
                <a:gd name="connsiteY17" fmla="*/ 106580 h 171800"/>
                <a:gd name="connsiteX18" fmla="*/ 131077 w 165437"/>
                <a:gd name="connsiteY18" fmla="*/ 124078 h 171800"/>
                <a:gd name="connsiteX19" fmla="*/ 112625 w 165437"/>
                <a:gd name="connsiteY19" fmla="*/ 152712 h 171800"/>
                <a:gd name="connsiteX20" fmla="*/ 82719 w 165437"/>
                <a:gd name="connsiteY20" fmla="*/ 152712 h 171800"/>
                <a:gd name="connsiteX21" fmla="*/ 53131 w 165437"/>
                <a:gd name="connsiteY21" fmla="*/ 152712 h 171800"/>
                <a:gd name="connsiteX22" fmla="*/ 34678 w 165437"/>
                <a:gd name="connsiteY22" fmla="*/ 124078 h 171800"/>
                <a:gd name="connsiteX23" fmla="*/ 23861 w 165437"/>
                <a:gd name="connsiteY23" fmla="*/ 106580 h 171800"/>
                <a:gd name="connsiteX24" fmla="*/ 19407 w 165437"/>
                <a:gd name="connsiteY24" fmla="*/ 84309 h 171800"/>
                <a:gd name="connsiteX25" fmla="*/ 19407 w 165437"/>
                <a:gd name="connsiteY25" fmla="*/ 81764 h 171800"/>
                <a:gd name="connsiteX26" fmla="*/ 83037 w 165437"/>
                <a:gd name="connsiteY26" fmla="*/ 18771 h 171800"/>
                <a:gd name="connsiteX27" fmla="*/ 83037 w 165437"/>
                <a:gd name="connsiteY27" fmla="*/ 18771 h 171800"/>
                <a:gd name="connsiteX28" fmla="*/ 83037 w 165437"/>
                <a:gd name="connsiteY28" fmla="*/ 18771 h 171800"/>
                <a:gd name="connsiteX29" fmla="*/ 83037 w 165437"/>
                <a:gd name="connsiteY29" fmla="*/ 18771 h 171800"/>
                <a:gd name="connsiteX30" fmla="*/ 83037 w 165437"/>
                <a:gd name="connsiteY30" fmla="*/ 18771 h 171800"/>
                <a:gd name="connsiteX31" fmla="*/ 83037 w 165437"/>
                <a:gd name="connsiteY31" fmla="*/ 18771 h 171800"/>
                <a:gd name="connsiteX32" fmla="*/ 83037 w 165437"/>
                <a:gd name="connsiteY32" fmla="*/ 18771 h 171800"/>
                <a:gd name="connsiteX33" fmla="*/ 146667 w 165437"/>
                <a:gd name="connsiteY33" fmla="*/ 81764 h 171800"/>
                <a:gd name="connsiteX34" fmla="*/ 146667 w 165437"/>
                <a:gd name="connsiteY34" fmla="*/ 84309 h 1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5437" h="171800">
                  <a:moveTo>
                    <a:pt x="82719" y="0"/>
                  </a:moveTo>
                  <a:cubicBezTo>
                    <a:pt x="82719" y="0"/>
                    <a:pt x="82719" y="0"/>
                    <a:pt x="82719" y="0"/>
                  </a:cubicBezTo>
                  <a:cubicBezTo>
                    <a:pt x="82719" y="0"/>
                    <a:pt x="82719" y="0"/>
                    <a:pt x="82719" y="0"/>
                  </a:cubicBezTo>
                  <a:cubicBezTo>
                    <a:pt x="37542" y="318"/>
                    <a:pt x="954" y="36587"/>
                    <a:pt x="0" y="81764"/>
                  </a:cubicBezTo>
                  <a:lnTo>
                    <a:pt x="0" y="84628"/>
                  </a:lnTo>
                  <a:cubicBezTo>
                    <a:pt x="318" y="94490"/>
                    <a:pt x="2227" y="104035"/>
                    <a:pt x="5727" y="113261"/>
                  </a:cubicBezTo>
                  <a:cubicBezTo>
                    <a:pt x="9226" y="121851"/>
                    <a:pt x="13999" y="129805"/>
                    <a:pt x="20043" y="136804"/>
                  </a:cubicBezTo>
                  <a:cubicBezTo>
                    <a:pt x="27679" y="145076"/>
                    <a:pt x="35951" y="161302"/>
                    <a:pt x="39450" y="168301"/>
                  </a:cubicBezTo>
                  <a:cubicBezTo>
                    <a:pt x="40405" y="170528"/>
                    <a:pt x="42632" y="171800"/>
                    <a:pt x="45177" y="171800"/>
                  </a:cubicBezTo>
                  <a:lnTo>
                    <a:pt x="120260" y="171800"/>
                  </a:lnTo>
                  <a:cubicBezTo>
                    <a:pt x="122805" y="171800"/>
                    <a:pt x="125033" y="170528"/>
                    <a:pt x="125987" y="168301"/>
                  </a:cubicBezTo>
                  <a:cubicBezTo>
                    <a:pt x="129487" y="161302"/>
                    <a:pt x="137759" y="145076"/>
                    <a:pt x="145394" y="136804"/>
                  </a:cubicBezTo>
                  <a:cubicBezTo>
                    <a:pt x="151439" y="129805"/>
                    <a:pt x="156529" y="121851"/>
                    <a:pt x="159711" y="113261"/>
                  </a:cubicBezTo>
                  <a:cubicBezTo>
                    <a:pt x="163210" y="104035"/>
                    <a:pt x="165119" y="94490"/>
                    <a:pt x="165437" y="84628"/>
                  </a:cubicBezTo>
                  <a:lnTo>
                    <a:pt x="165437" y="81764"/>
                  </a:lnTo>
                  <a:cubicBezTo>
                    <a:pt x="164483" y="36587"/>
                    <a:pt x="127896" y="318"/>
                    <a:pt x="82719" y="0"/>
                  </a:cubicBezTo>
                  <a:close/>
                  <a:moveTo>
                    <a:pt x="146349" y="84309"/>
                  </a:moveTo>
                  <a:cubicBezTo>
                    <a:pt x="146030" y="91945"/>
                    <a:pt x="144440" y="99581"/>
                    <a:pt x="141894" y="106580"/>
                  </a:cubicBezTo>
                  <a:cubicBezTo>
                    <a:pt x="139349" y="112943"/>
                    <a:pt x="135850" y="118988"/>
                    <a:pt x="131077" y="124078"/>
                  </a:cubicBezTo>
                  <a:cubicBezTo>
                    <a:pt x="123760" y="132986"/>
                    <a:pt x="117397" y="142531"/>
                    <a:pt x="112625" y="152712"/>
                  </a:cubicBezTo>
                  <a:lnTo>
                    <a:pt x="82719" y="152712"/>
                  </a:lnTo>
                  <a:lnTo>
                    <a:pt x="53131" y="152712"/>
                  </a:lnTo>
                  <a:cubicBezTo>
                    <a:pt x="48040" y="142531"/>
                    <a:pt x="41678" y="132986"/>
                    <a:pt x="34678" y="124078"/>
                  </a:cubicBezTo>
                  <a:cubicBezTo>
                    <a:pt x="30224" y="118988"/>
                    <a:pt x="26406" y="112943"/>
                    <a:pt x="23861" y="106580"/>
                  </a:cubicBezTo>
                  <a:cubicBezTo>
                    <a:pt x="20998" y="99581"/>
                    <a:pt x="19725" y="91945"/>
                    <a:pt x="19407" y="84309"/>
                  </a:cubicBezTo>
                  <a:lnTo>
                    <a:pt x="19407" y="81764"/>
                  </a:lnTo>
                  <a:cubicBezTo>
                    <a:pt x="20043" y="47086"/>
                    <a:pt x="48359" y="19089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83037" y="18771"/>
                    <a:pt x="83037" y="18771"/>
                    <a:pt x="83037" y="18771"/>
                  </a:cubicBezTo>
                  <a:cubicBezTo>
                    <a:pt x="83037" y="18771"/>
                    <a:pt x="83037" y="18771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117715" y="19089"/>
                    <a:pt x="146030" y="46768"/>
                    <a:pt x="146667" y="81764"/>
                  </a:cubicBezTo>
                  <a:lnTo>
                    <a:pt x="146667" y="84309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51" name="Graphic 153" descr="Magnifying glass">
            <a:extLst>
              <a:ext uri="{FF2B5EF4-FFF2-40B4-BE49-F238E27FC236}">
                <a16:creationId xmlns:a16="http://schemas.microsoft.com/office/drawing/2014/main" id="{8CBB4A00-DE58-4683-96F8-E4E6E7BBE549}"/>
              </a:ext>
            </a:extLst>
          </p:cNvPr>
          <p:cNvSpPr/>
          <p:nvPr/>
        </p:nvSpPr>
        <p:spPr>
          <a:xfrm>
            <a:off x="3488523" y="3679697"/>
            <a:ext cx="248156" cy="248156"/>
          </a:xfrm>
          <a:custGeom>
            <a:avLst/>
            <a:gdLst>
              <a:gd name="connsiteX0" fmla="*/ 244657 w 248156"/>
              <a:gd name="connsiteY0" fmla="*/ 213160 h 248156"/>
              <a:gd name="connsiteX1" fmla="*/ 204888 w 248156"/>
              <a:gd name="connsiteY1" fmla="*/ 173391 h 248156"/>
              <a:gd name="connsiteX2" fmla="*/ 185163 w 248156"/>
              <a:gd name="connsiteY2" fmla="*/ 167346 h 248156"/>
              <a:gd name="connsiteX3" fmla="*/ 171164 w 248156"/>
              <a:gd name="connsiteY3" fmla="*/ 153348 h 248156"/>
              <a:gd name="connsiteX4" fmla="*/ 190889 w 248156"/>
              <a:gd name="connsiteY4" fmla="*/ 95445 h 248156"/>
              <a:gd name="connsiteX5" fmla="*/ 95445 w 248156"/>
              <a:gd name="connsiteY5" fmla="*/ 0 h 248156"/>
              <a:gd name="connsiteX6" fmla="*/ 0 w 248156"/>
              <a:gd name="connsiteY6" fmla="*/ 95445 h 248156"/>
              <a:gd name="connsiteX7" fmla="*/ 95445 w 248156"/>
              <a:gd name="connsiteY7" fmla="*/ 190889 h 248156"/>
              <a:gd name="connsiteX8" fmla="*/ 153348 w 248156"/>
              <a:gd name="connsiteY8" fmla="*/ 171164 h 248156"/>
              <a:gd name="connsiteX9" fmla="*/ 167346 w 248156"/>
              <a:gd name="connsiteY9" fmla="*/ 185163 h 248156"/>
              <a:gd name="connsiteX10" fmla="*/ 173391 w 248156"/>
              <a:gd name="connsiteY10" fmla="*/ 204888 h 248156"/>
              <a:gd name="connsiteX11" fmla="*/ 213160 w 248156"/>
              <a:gd name="connsiteY11" fmla="*/ 244657 h 248156"/>
              <a:gd name="connsiteX12" fmla="*/ 229067 w 248156"/>
              <a:gd name="connsiteY12" fmla="*/ 251338 h 248156"/>
              <a:gd name="connsiteX13" fmla="*/ 244975 w 248156"/>
              <a:gd name="connsiteY13" fmla="*/ 244657 h 248156"/>
              <a:gd name="connsiteX14" fmla="*/ 244657 w 248156"/>
              <a:gd name="connsiteY14" fmla="*/ 213160 h 248156"/>
              <a:gd name="connsiteX15" fmla="*/ 95127 w 248156"/>
              <a:gd name="connsiteY15" fmla="*/ 171482 h 248156"/>
              <a:gd name="connsiteX16" fmla="*/ 18771 w 248156"/>
              <a:gd name="connsiteY16" fmla="*/ 95127 h 248156"/>
              <a:gd name="connsiteX17" fmla="*/ 95127 w 248156"/>
              <a:gd name="connsiteY17" fmla="*/ 18771 h 248156"/>
              <a:gd name="connsiteX18" fmla="*/ 171482 w 248156"/>
              <a:gd name="connsiteY18" fmla="*/ 95127 h 248156"/>
              <a:gd name="connsiteX19" fmla="*/ 95127 w 248156"/>
              <a:gd name="connsiteY19" fmla="*/ 171482 h 2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8156" h="248156">
                <a:moveTo>
                  <a:pt x="244657" y="213160"/>
                </a:moveTo>
                <a:lnTo>
                  <a:pt x="204888" y="173391"/>
                </a:lnTo>
                <a:cubicBezTo>
                  <a:pt x="199479" y="167983"/>
                  <a:pt x="192162" y="166074"/>
                  <a:pt x="185163" y="167346"/>
                </a:cubicBezTo>
                <a:lnTo>
                  <a:pt x="171164" y="153348"/>
                </a:lnTo>
                <a:cubicBezTo>
                  <a:pt x="183572" y="137440"/>
                  <a:pt x="190889" y="117079"/>
                  <a:pt x="190889" y="95445"/>
                </a:cubicBezTo>
                <a:cubicBezTo>
                  <a:pt x="190889" y="42950"/>
                  <a:pt x="147939" y="0"/>
                  <a:pt x="95445" y="0"/>
                </a:cubicBezTo>
                <a:cubicBezTo>
                  <a:pt x="42950" y="0"/>
                  <a:pt x="0" y="42950"/>
                  <a:pt x="0" y="95445"/>
                </a:cubicBezTo>
                <a:cubicBezTo>
                  <a:pt x="0" y="147939"/>
                  <a:pt x="42950" y="190889"/>
                  <a:pt x="95445" y="190889"/>
                </a:cubicBezTo>
                <a:cubicBezTo>
                  <a:pt x="117079" y="190889"/>
                  <a:pt x="137122" y="183572"/>
                  <a:pt x="153348" y="171164"/>
                </a:cubicBezTo>
                <a:lnTo>
                  <a:pt x="167346" y="185163"/>
                </a:lnTo>
                <a:cubicBezTo>
                  <a:pt x="166074" y="192162"/>
                  <a:pt x="167983" y="199479"/>
                  <a:pt x="173391" y="204888"/>
                </a:cubicBezTo>
                <a:lnTo>
                  <a:pt x="213160" y="244657"/>
                </a:lnTo>
                <a:cubicBezTo>
                  <a:pt x="217614" y="249111"/>
                  <a:pt x="223341" y="251338"/>
                  <a:pt x="229067" y="251338"/>
                </a:cubicBezTo>
                <a:cubicBezTo>
                  <a:pt x="234794" y="251338"/>
                  <a:pt x="240521" y="249111"/>
                  <a:pt x="244975" y="244657"/>
                </a:cubicBezTo>
                <a:cubicBezTo>
                  <a:pt x="253247" y="235748"/>
                  <a:pt x="253247" y="221750"/>
                  <a:pt x="244657" y="213160"/>
                </a:cubicBezTo>
                <a:close/>
                <a:moveTo>
                  <a:pt x="95127" y="171482"/>
                </a:moveTo>
                <a:cubicBezTo>
                  <a:pt x="53131" y="171482"/>
                  <a:pt x="18771" y="137122"/>
                  <a:pt x="18771" y="95127"/>
                </a:cubicBezTo>
                <a:cubicBezTo>
                  <a:pt x="18771" y="53131"/>
                  <a:pt x="53131" y="18771"/>
                  <a:pt x="95127" y="18771"/>
                </a:cubicBezTo>
                <a:cubicBezTo>
                  <a:pt x="137122" y="18771"/>
                  <a:pt x="171482" y="53131"/>
                  <a:pt x="171482" y="95127"/>
                </a:cubicBezTo>
                <a:cubicBezTo>
                  <a:pt x="171482" y="137122"/>
                  <a:pt x="137122" y="171482"/>
                  <a:pt x="95127" y="171482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52" name="Graphic 705" descr="Chat">
            <a:extLst>
              <a:ext uri="{FF2B5EF4-FFF2-40B4-BE49-F238E27FC236}">
                <a16:creationId xmlns:a16="http://schemas.microsoft.com/office/drawing/2014/main" id="{89ED1343-D295-4BC2-AA35-A8726721D702}"/>
              </a:ext>
            </a:extLst>
          </p:cNvPr>
          <p:cNvGrpSpPr/>
          <p:nvPr/>
        </p:nvGrpSpPr>
        <p:grpSpPr>
          <a:xfrm>
            <a:off x="7961637" y="2165476"/>
            <a:ext cx="208661" cy="146062"/>
            <a:chOff x="1197311" y="6262018"/>
            <a:chExt cx="274091" cy="191863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4DA248-D58F-4C4C-9568-5E9831992A2B}"/>
                </a:ext>
              </a:extLst>
            </p:cNvPr>
            <p:cNvSpPr/>
            <p:nvPr/>
          </p:nvSpPr>
          <p:spPr>
            <a:xfrm>
              <a:off x="1197311" y="6262018"/>
              <a:ext cx="171307" cy="154176"/>
            </a:xfrm>
            <a:custGeom>
              <a:avLst/>
              <a:gdLst>
                <a:gd name="connsiteX0" fmla="*/ 116489 w 171306"/>
                <a:gd name="connsiteY0" fmla="*/ 23983 h 154176"/>
                <a:gd name="connsiteX1" fmla="*/ 171307 w 171306"/>
                <a:gd name="connsiteY1" fmla="*/ 23983 h 154176"/>
                <a:gd name="connsiteX2" fmla="*/ 171307 w 171306"/>
                <a:gd name="connsiteY2" fmla="*/ 13705 h 154176"/>
                <a:gd name="connsiteX3" fmla="*/ 157602 w 171306"/>
                <a:gd name="connsiteY3" fmla="*/ 0 h 154176"/>
                <a:gd name="connsiteX4" fmla="*/ 13705 w 171306"/>
                <a:gd name="connsiteY4" fmla="*/ 0 h 154176"/>
                <a:gd name="connsiteX5" fmla="*/ 0 w 171306"/>
                <a:gd name="connsiteY5" fmla="*/ 13705 h 154176"/>
                <a:gd name="connsiteX6" fmla="*/ 0 w 171306"/>
                <a:gd name="connsiteY6" fmla="*/ 106210 h 154176"/>
                <a:gd name="connsiteX7" fmla="*/ 13705 w 171306"/>
                <a:gd name="connsiteY7" fmla="*/ 119915 h 154176"/>
                <a:gd name="connsiteX8" fmla="*/ 34261 w 171306"/>
                <a:gd name="connsiteY8" fmla="*/ 119915 h 154176"/>
                <a:gd name="connsiteX9" fmla="*/ 34261 w 171306"/>
                <a:gd name="connsiteY9" fmla="*/ 154176 h 154176"/>
                <a:gd name="connsiteX10" fmla="*/ 68523 w 171306"/>
                <a:gd name="connsiteY10" fmla="*/ 119915 h 154176"/>
                <a:gd name="connsiteX11" fmla="*/ 89080 w 171306"/>
                <a:gd name="connsiteY11" fmla="*/ 119915 h 154176"/>
                <a:gd name="connsiteX12" fmla="*/ 89080 w 171306"/>
                <a:gd name="connsiteY12" fmla="*/ 51392 h 154176"/>
                <a:gd name="connsiteX13" fmla="*/ 116489 w 171306"/>
                <a:gd name="connsiteY13" fmla="*/ 23983 h 1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306" h="154176">
                  <a:moveTo>
                    <a:pt x="116489" y="23983"/>
                  </a:moveTo>
                  <a:lnTo>
                    <a:pt x="171307" y="23983"/>
                  </a:lnTo>
                  <a:lnTo>
                    <a:pt x="171307" y="13705"/>
                  </a:lnTo>
                  <a:cubicBezTo>
                    <a:pt x="171307" y="6167"/>
                    <a:pt x="165140" y="0"/>
                    <a:pt x="157602" y="0"/>
                  </a:cubicBezTo>
                  <a:lnTo>
                    <a:pt x="13705" y="0"/>
                  </a:lnTo>
                  <a:cubicBezTo>
                    <a:pt x="6167" y="0"/>
                    <a:pt x="0" y="6167"/>
                    <a:pt x="0" y="13705"/>
                  </a:cubicBezTo>
                  <a:lnTo>
                    <a:pt x="0" y="106210"/>
                  </a:lnTo>
                  <a:cubicBezTo>
                    <a:pt x="0" y="113748"/>
                    <a:pt x="6167" y="119915"/>
                    <a:pt x="13705" y="119915"/>
                  </a:cubicBezTo>
                  <a:lnTo>
                    <a:pt x="34261" y="119915"/>
                  </a:lnTo>
                  <a:lnTo>
                    <a:pt x="34261" y="154176"/>
                  </a:lnTo>
                  <a:lnTo>
                    <a:pt x="68523" y="119915"/>
                  </a:lnTo>
                  <a:lnTo>
                    <a:pt x="89080" y="119915"/>
                  </a:lnTo>
                  <a:lnTo>
                    <a:pt x="89080" y="51392"/>
                  </a:lnTo>
                  <a:cubicBezTo>
                    <a:pt x="89080" y="36317"/>
                    <a:pt x="101414" y="23983"/>
                    <a:pt x="116489" y="23983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FF1D3C3-B0EF-4CED-B43C-6D8DA1BF2741}"/>
                </a:ext>
              </a:extLst>
            </p:cNvPr>
            <p:cNvSpPr/>
            <p:nvPr/>
          </p:nvSpPr>
          <p:spPr>
            <a:xfrm>
              <a:off x="1300095" y="6299705"/>
              <a:ext cx="171307" cy="154176"/>
            </a:xfrm>
            <a:custGeom>
              <a:avLst/>
              <a:gdLst>
                <a:gd name="connsiteX0" fmla="*/ 157602 w 171306"/>
                <a:gd name="connsiteY0" fmla="*/ 0 h 154176"/>
                <a:gd name="connsiteX1" fmla="*/ 13705 w 171306"/>
                <a:gd name="connsiteY1" fmla="*/ 0 h 154176"/>
                <a:gd name="connsiteX2" fmla="*/ 0 w 171306"/>
                <a:gd name="connsiteY2" fmla="*/ 13705 h 154176"/>
                <a:gd name="connsiteX3" fmla="*/ 0 w 171306"/>
                <a:gd name="connsiteY3" fmla="*/ 106210 h 154176"/>
                <a:gd name="connsiteX4" fmla="*/ 13705 w 171306"/>
                <a:gd name="connsiteY4" fmla="*/ 119915 h 154176"/>
                <a:gd name="connsiteX5" fmla="*/ 102784 w 171306"/>
                <a:gd name="connsiteY5" fmla="*/ 119915 h 154176"/>
                <a:gd name="connsiteX6" fmla="*/ 137045 w 171306"/>
                <a:gd name="connsiteY6" fmla="*/ 154176 h 154176"/>
                <a:gd name="connsiteX7" fmla="*/ 137045 w 171306"/>
                <a:gd name="connsiteY7" fmla="*/ 119915 h 154176"/>
                <a:gd name="connsiteX8" fmla="*/ 157602 w 171306"/>
                <a:gd name="connsiteY8" fmla="*/ 119915 h 154176"/>
                <a:gd name="connsiteX9" fmla="*/ 171307 w 171306"/>
                <a:gd name="connsiteY9" fmla="*/ 106210 h 154176"/>
                <a:gd name="connsiteX10" fmla="*/ 171307 w 171306"/>
                <a:gd name="connsiteY10" fmla="*/ 13705 h 154176"/>
                <a:gd name="connsiteX11" fmla="*/ 157602 w 171306"/>
                <a:gd name="connsiteY11" fmla="*/ 0 h 1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306" h="154176">
                  <a:moveTo>
                    <a:pt x="157602" y="0"/>
                  </a:moveTo>
                  <a:lnTo>
                    <a:pt x="13705" y="0"/>
                  </a:lnTo>
                  <a:cubicBezTo>
                    <a:pt x="6167" y="0"/>
                    <a:pt x="0" y="6167"/>
                    <a:pt x="0" y="13705"/>
                  </a:cubicBezTo>
                  <a:lnTo>
                    <a:pt x="0" y="106210"/>
                  </a:lnTo>
                  <a:cubicBezTo>
                    <a:pt x="0" y="113748"/>
                    <a:pt x="6167" y="119915"/>
                    <a:pt x="13705" y="119915"/>
                  </a:cubicBezTo>
                  <a:lnTo>
                    <a:pt x="102784" y="119915"/>
                  </a:lnTo>
                  <a:lnTo>
                    <a:pt x="137045" y="154176"/>
                  </a:lnTo>
                  <a:lnTo>
                    <a:pt x="137045" y="119915"/>
                  </a:lnTo>
                  <a:lnTo>
                    <a:pt x="157602" y="119915"/>
                  </a:lnTo>
                  <a:cubicBezTo>
                    <a:pt x="165140" y="119915"/>
                    <a:pt x="171307" y="113748"/>
                    <a:pt x="171307" y="106210"/>
                  </a:cubicBezTo>
                  <a:lnTo>
                    <a:pt x="171307" y="13705"/>
                  </a:lnTo>
                  <a:cubicBezTo>
                    <a:pt x="171307" y="6167"/>
                    <a:pt x="165140" y="0"/>
                    <a:pt x="157602" y="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55" name="Graphic 711" descr="Envelope">
            <a:extLst>
              <a:ext uri="{FF2B5EF4-FFF2-40B4-BE49-F238E27FC236}">
                <a16:creationId xmlns:a16="http://schemas.microsoft.com/office/drawing/2014/main" id="{E7A4DC73-6447-473A-8FB9-43B2A8805995}"/>
              </a:ext>
            </a:extLst>
          </p:cNvPr>
          <p:cNvSpPr/>
          <p:nvPr/>
        </p:nvSpPr>
        <p:spPr>
          <a:xfrm>
            <a:off x="7981447" y="5399858"/>
            <a:ext cx="208661" cy="146063"/>
          </a:xfrm>
          <a:custGeom>
            <a:avLst/>
            <a:gdLst>
              <a:gd name="connsiteX0" fmla="*/ 0 w 274090"/>
              <a:gd name="connsiteY0" fmla="*/ 0 h 191863"/>
              <a:gd name="connsiteX1" fmla="*/ 0 w 274090"/>
              <a:gd name="connsiteY1" fmla="*/ 191864 h 191863"/>
              <a:gd name="connsiteX2" fmla="*/ 274091 w 274090"/>
              <a:gd name="connsiteY2" fmla="*/ 191864 h 191863"/>
              <a:gd name="connsiteX3" fmla="*/ 274091 w 274090"/>
              <a:gd name="connsiteY3" fmla="*/ 0 h 191863"/>
              <a:gd name="connsiteX4" fmla="*/ 0 w 274090"/>
              <a:gd name="connsiteY4" fmla="*/ 0 h 191863"/>
              <a:gd name="connsiteX5" fmla="*/ 141842 w 274090"/>
              <a:gd name="connsiteY5" fmla="*/ 119572 h 191863"/>
              <a:gd name="connsiteX6" fmla="*/ 132249 w 274090"/>
              <a:gd name="connsiteY6" fmla="*/ 119572 h 191863"/>
              <a:gd name="connsiteX7" fmla="*/ 30835 w 274090"/>
              <a:gd name="connsiteY7" fmla="*/ 20557 h 191863"/>
              <a:gd name="connsiteX8" fmla="*/ 243598 w 274090"/>
              <a:gd name="connsiteY8" fmla="*/ 20557 h 191863"/>
              <a:gd name="connsiteX9" fmla="*/ 141842 w 274090"/>
              <a:gd name="connsiteY9" fmla="*/ 119572 h 191863"/>
              <a:gd name="connsiteX10" fmla="*/ 87366 w 274090"/>
              <a:gd name="connsiteY10" fmla="*/ 94904 h 191863"/>
              <a:gd name="connsiteX11" fmla="*/ 20557 w 274090"/>
              <a:gd name="connsiteY11" fmla="*/ 162056 h 191863"/>
              <a:gd name="connsiteX12" fmla="*/ 20557 w 274090"/>
              <a:gd name="connsiteY12" fmla="*/ 29465 h 191863"/>
              <a:gd name="connsiteX13" fmla="*/ 87366 w 274090"/>
              <a:gd name="connsiteY13" fmla="*/ 94904 h 191863"/>
              <a:gd name="connsiteX14" fmla="*/ 97302 w 274090"/>
              <a:gd name="connsiteY14" fmla="*/ 104497 h 191863"/>
              <a:gd name="connsiteX15" fmla="*/ 122998 w 274090"/>
              <a:gd name="connsiteY15" fmla="*/ 129508 h 191863"/>
              <a:gd name="connsiteX16" fmla="*/ 137388 w 274090"/>
              <a:gd name="connsiteY16" fmla="*/ 135332 h 191863"/>
              <a:gd name="connsiteX17" fmla="*/ 151778 w 274090"/>
              <a:gd name="connsiteY17" fmla="*/ 129508 h 191863"/>
              <a:gd name="connsiteX18" fmla="*/ 177474 w 274090"/>
              <a:gd name="connsiteY18" fmla="*/ 104497 h 191863"/>
              <a:gd name="connsiteX19" fmla="*/ 243941 w 274090"/>
              <a:gd name="connsiteY19" fmla="*/ 171307 h 191863"/>
              <a:gd name="connsiteX20" fmla="*/ 30493 w 274090"/>
              <a:gd name="connsiteY20" fmla="*/ 171307 h 191863"/>
              <a:gd name="connsiteX21" fmla="*/ 97302 w 274090"/>
              <a:gd name="connsiteY21" fmla="*/ 104497 h 191863"/>
              <a:gd name="connsiteX22" fmla="*/ 186724 w 274090"/>
              <a:gd name="connsiteY22" fmla="*/ 94904 h 191863"/>
              <a:gd name="connsiteX23" fmla="*/ 253534 w 274090"/>
              <a:gd name="connsiteY23" fmla="*/ 29807 h 191863"/>
              <a:gd name="connsiteX24" fmla="*/ 253534 w 274090"/>
              <a:gd name="connsiteY24" fmla="*/ 161714 h 191863"/>
              <a:gd name="connsiteX25" fmla="*/ 186724 w 274090"/>
              <a:gd name="connsiteY25" fmla="*/ 94904 h 19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4090" h="191863">
                <a:moveTo>
                  <a:pt x="0" y="0"/>
                </a:moveTo>
                <a:lnTo>
                  <a:pt x="0" y="191864"/>
                </a:lnTo>
                <a:lnTo>
                  <a:pt x="274091" y="191864"/>
                </a:lnTo>
                <a:lnTo>
                  <a:pt x="274091" y="0"/>
                </a:lnTo>
                <a:lnTo>
                  <a:pt x="0" y="0"/>
                </a:lnTo>
                <a:close/>
                <a:moveTo>
                  <a:pt x="141842" y="119572"/>
                </a:moveTo>
                <a:cubicBezTo>
                  <a:pt x="139101" y="122313"/>
                  <a:pt x="134990" y="122313"/>
                  <a:pt x="132249" y="119572"/>
                </a:cubicBezTo>
                <a:lnTo>
                  <a:pt x="30835" y="20557"/>
                </a:lnTo>
                <a:lnTo>
                  <a:pt x="243598" y="20557"/>
                </a:lnTo>
                <a:lnTo>
                  <a:pt x="141842" y="119572"/>
                </a:lnTo>
                <a:close/>
                <a:moveTo>
                  <a:pt x="87366" y="94904"/>
                </a:moveTo>
                <a:lnTo>
                  <a:pt x="20557" y="162056"/>
                </a:lnTo>
                <a:lnTo>
                  <a:pt x="20557" y="29465"/>
                </a:lnTo>
                <a:lnTo>
                  <a:pt x="87366" y="94904"/>
                </a:lnTo>
                <a:close/>
                <a:moveTo>
                  <a:pt x="97302" y="104497"/>
                </a:moveTo>
                <a:lnTo>
                  <a:pt x="122998" y="129508"/>
                </a:lnTo>
                <a:cubicBezTo>
                  <a:pt x="127110" y="133277"/>
                  <a:pt x="132249" y="135332"/>
                  <a:pt x="137388" y="135332"/>
                </a:cubicBezTo>
                <a:cubicBezTo>
                  <a:pt x="142527" y="135332"/>
                  <a:pt x="147666" y="133277"/>
                  <a:pt x="151778" y="129508"/>
                </a:cubicBezTo>
                <a:lnTo>
                  <a:pt x="177474" y="104497"/>
                </a:lnTo>
                <a:lnTo>
                  <a:pt x="243941" y="171307"/>
                </a:lnTo>
                <a:lnTo>
                  <a:pt x="30493" y="171307"/>
                </a:lnTo>
                <a:lnTo>
                  <a:pt x="97302" y="104497"/>
                </a:lnTo>
                <a:close/>
                <a:moveTo>
                  <a:pt x="186724" y="94904"/>
                </a:moveTo>
                <a:lnTo>
                  <a:pt x="253534" y="29807"/>
                </a:lnTo>
                <a:lnTo>
                  <a:pt x="253534" y="161714"/>
                </a:lnTo>
                <a:lnTo>
                  <a:pt x="186724" y="94904"/>
                </a:lnTo>
                <a:close/>
              </a:path>
            </a:pathLst>
          </a:custGeom>
          <a:solidFill>
            <a:schemeClr val="bg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F052F2D-AED3-4D03-BE64-29C5FAC1E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58" y="2067112"/>
            <a:ext cx="1764036" cy="353348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A92F3F4-8917-4C0A-A75E-635FD1A7CDE1}"/>
              </a:ext>
            </a:extLst>
          </p:cNvPr>
          <p:cNvSpPr txBox="1"/>
          <p:nvPr/>
        </p:nvSpPr>
        <p:spPr>
          <a:xfrm>
            <a:off x="8620717" y="5269158"/>
            <a:ext cx="344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Design &amp; Prototyping</a:t>
            </a:r>
            <a:endParaRPr lang="en-ID" sz="20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78EF261-317F-4B1D-A38F-43C4AC0C4EF6}"/>
              </a:ext>
            </a:extLst>
          </p:cNvPr>
          <p:cNvSpPr txBox="1"/>
          <p:nvPr/>
        </p:nvSpPr>
        <p:spPr>
          <a:xfrm>
            <a:off x="9157913" y="3699168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Evaluation</a:t>
            </a:r>
            <a:endParaRPr lang="en-ID" sz="20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30B85E-8F5C-449A-BDFE-7F1B953048D2}"/>
              </a:ext>
            </a:extLst>
          </p:cNvPr>
          <p:cNvSpPr txBox="1"/>
          <p:nvPr/>
        </p:nvSpPr>
        <p:spPr>
          <a:xfrm>
            <a:off x="873682" y="2002867"/>
            <a:ext cx="267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Product Definition</a:t>
            </a:r>
            <a:endParaRPr lang="en-ID" sz="20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59B5DF-021D-4DD2-A60C-B97698BE5023}"/>
              </a:ext>
            </a:extLst>
          </p:cNvPr>
          <p:cNvSpPr txBox="1"/>
          <p:nvPr/>
        </p:nvSpPr>
        <p:spPr>
          <a:xfrm>
            <a:off x="1581330" y="5269158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Analysis</a:t>
            </a:r>
            <a:endParaRPr lang="en-ID" sz="20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181BA75-C39F-457D-9FD2-53BF6E3E64FC}"/>
              </a:ext>
            </a:extLst>
          </p:cNvPr>
          <p:cNvSpPr txBox="1"/>
          <p:nvPr/>
        </p:nvSpPr>
        <p:spPr>
          <a:xfrm>
            <a:off x="259773" y="3527743"/>
            <a:ext cx="28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User Research</a:t>
            </a:r>
            <a:endParaRPr lang="en-ID" sz="20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5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Product Definition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9A8D2F-79C4-48EC-8AA5-FD40D4762835}"/>
              </a:ext>
            </a:extLst>
          </p:cNvPr>
          <p:cNvSpPr txBox="1"/>
          <p:nvPr/>
        </p:nvSpPr>
        <p:spPr>
          <a:xfrm>
            <a:off x="7912974" y="3139510"/>
            <a:ext cx="2819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What it is , who it’s for and when/where it will be used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89F70E-915F-4735-9B29-2ADE00F1CB32}"/>
              </a:ext>
            </a:extLst>
          </p:cNvPr>
          <p:cNvSpPr txBox="1"/>
          <p:nvPr/>
        </p:nvSpPr>
        <p:spPr>
          <a:xfrm>
            <a:off x="7688255" y="2595106"/>
            <a:ext cx="415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Create Value Proposition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718EC7-F616-42BC-BD62-D7ADD8CE6BD5}"/>
              </a:ext>
            </a:extLst>
          </p:cNvPr>
          <p:cNvSpPr txBox="1"/>
          <p:nvPr/>
        </p:nvSpPr>
        <p:spPr>
          <a:xfrm>
            <a:off x="4627232" y="3142236"/>
            <a:ext cx="2819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Creating an early mockup of what the team is looking to build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1B7E84-4EA6-474E-9202-0520FAA46280}"/>
              </a:ext>
            </a:extLst>
          </p:cNvPr>
          <p:cNvSpPr txBox="1"/>
          <p:nvPr/>
        </p:nvSpPr>
        <p:spPr>
          <a:xfrm>
            <a:off x="4486647" y="2597832"/>
            <a:ext cx="326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Concept Sketching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DDD505-36F3-43C4-806D-F9021ECAF808}"/>
              </a:ext>
            </a:extLst>
          </p:cNvPr>
          <p:cNvSpPr txBox="1"/>
          <p:nvPr/>
        </p:nvSpPr>
        <p:spPr>
          <a:xfrm>
            <a:off x="988250" y="3139510"/>
            <a:ext cx="28194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Defining the goals and values of the product that you would like to build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1D1034-4759-44D9-B2AA-E71C4C918E3A}"/>
              </a:ext>
            </a:extLst>
          </p:cNvPr>
          <p:cNvSpPr txBox="1"/>
          <p:nvPr/>
        </p:nvSpPr>
        <p:spPr>
          <a:xfrm>
            <a:off x="549880" y="2595105"/>
            <a:ext cx="3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Stakeholders Interviews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-1098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170" name="Picture 2" descr="Stakeholder interviews: when to start, what to ask, how to ask it, and some  &quot; Tips&quot;!">
            <a:extLst>
              <a:ext uri="{FF2B5EF4-FFF2-40B4-BE49-F238E27FC236}">
                <a16:creationId xmlns:a16="http://schemas.microsoft.com/office/drawing/2014/main" id="{A6048C16-BF1E-4E48-8177-6DF60A09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04" y="1422516"/>
            <a:ext cx="1688127" cy="92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5 Benefits of Stakeholder Interviews | Software Development | number8">
            <a:extLst>
              <a:ext uri="{FF2B5EF4-FFF2-40B4-BE49-F238E27FC236}">
                <a16:creationId xmlns:a16="http://schemas.microsoft.com/office/drawing/2014/main" id="{9814114F-6ED9-4C5D-A988-4EE8645A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46" y="1505787"/>
            <a:ext cx="2465855" cy="8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ketching tips for UX designers who think they can't sketch | by Alexander  Krzyminski | UX Collective">
            <a:extLst>
              <a:ext uri="{FF2B5EF4-FFF2-40B4-BE49-F238E27FC236}">
                <a16:creationId xmlns:a16="http://schemas.microsoft.com/office/drawing/2014/main" id="{10D26063-6256-455B-BD92-70610579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85" y="1449995"/>
            <a:ext cx="1405180" cy="8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14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B4C0453-F6B9-44C9-823D-BAC87AA82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3" b="40289"/>
          <a:stretch/>
        </p:blipFill>
        <p:spPr>
          <a:xfrm>
            <a:off x="-1097" y="5283776"/>
            <a:ext cx="12191999" cy="15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38278-4EE3-484C-B2B1-0DD222F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4431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353A2"/>
                </a:solidFill>
              </a:rPr>
              <a:t>User Research</a:t>
            </a:r>
            <a:endParaRPr lang="en-ID" sz="3200" b="1" dirty="0">
              <a:solidFill>
                <a:srgbClr val="A353A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718EC7-F616-42BC-BD62-D7ADD8CE6BD5}"/>
              </a:ext>
            </a:extLst>
          </p:cNvPr>
          <p:cNvSpPr txBox="1"/>
          <p:nvPr/>
        </p:nvSpPr>
        <p:spPr>
          <a:xfrm>
            <a:off x="7951126" y="3030071"/>
            <a:ext cx="3238483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Research helps UX designers understand industry standards and identify opportunities for the product in a given area 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1B7E84-4EA6-474E-9202-0520FAA46280}"/>
              </a:ext>
            </a:extLst>
          </p:cNvPr>
          <p:cNvSpPr txBox="1"/>
          <p:nvPr/>
        </p:nvSpPr>
        <p:spPr>
          <a:xfrm>
            <a:off x="7246877" y="2485026"/>
            <a:ext cx="45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Competitive Research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DDD505-36F3-43C4-806D-F9021ECAF808}"/>
              </a:ext>
            </a:extLst>
          </p:cNvPr>
          <p:cNvSpPr txBox="1"/>
          <p:nvPr/>
        </p:nvSpPr>
        <p:spPr>
          <a:xfrm>
            <a:off x="1001616" y="3067198"/>
            <a:ext cx="323848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Understanding to motivate design by user needs , challenges , problems , activities , knowledge , skills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1D1034-4759-44D9-B2AA-E71C4C918E3A}"/>
              </a:ext>
            </a:extLst>
          </p:cNvPr>
          <p:cNvSpPr txBox="1"/>
          <p:nvPr/>
        </p:nvSpPr>
        <p:spPr>
          <a:xfrm>
            <a:off x="469927" y="2485026"/>
            <a:ext cx="516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353A2"/>
                </a:solidFill>
                <a:latin typeface="Montserrat Light" panose="00000400000000000000" pitchFamily="2" charset="0"/>
              </a:rPr>
              <a:t>Individual In-Depth Interviews</a:t>
            </a:r>
            <a:endParaRPr lang="en-ID" sz="2400" b="1" dirty="0">
              <a:solidFill>
                <a:srgbClr val="A353A2"/>
              </a:solidFill>
              <a:latin typeface="Montserrat Light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2D282-6E70-445F-BB8F-BA79EEBAC58E}"/>
              </a:ext>
            </a:extLst>
          </p:cNvPr>
          <p:cNvSpPr/>
          <p:nvPr/>
        </p:nvSpPr>
        <p:spPr>
          <a:xfrm>
            <a:off x="0" y="5283776"/>
            <a:ext cx="12192000" cy="15742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F0">
                  <a:alpha val="60000"/>
                </a:srgbClr>
              </a:gs>
              <a:gs pos="100000">
                <a:srgbClr val="A34D9D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kern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8194" name="Picture 2" descr="In-depth Interview - definition, meaning, questions and examples - Glossary  - Lectera educational platform">
            <a:extLst>
              <a:ext uri="{FF2B5EF4-FFF2-40B4-BE49-F238E27FC236}">
                <a16:creationId xmlns:a16="http://schemas.microsoft.com/office/drawing/2014/main" id="{F0EEBC0F-56B8-44AF-B433-04C6E839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75" y="1085376"/>
            <a:ext cx="2171767" cy="12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Benefits of Competitor Analysis - UX24/7">
            <a:extLst>
              <a:ext uri="{FF2B5EF4-FFF2-40B4-BE49-F238E27FC236}">
                <a16:creationId xmlns:a16="http://schemas.microsoft.com/office/drawing/2014/main" id="{71F2AF2A-2EDF-4A39-8496-A06BB255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65" y="1249785"/>
            <a:ext cx="1486604" cy="9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1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8696</TotalTime>
  <Words>808</Words>
  <Application>Microsoft Office PowerPoint</Application>
  <PresentationFormat>Widescreen</PresentationFormat>
  <Paragraphs>159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Montserrat Black</vt:lpstr>
      <vt:lpstr>Montserrat Light</vt:lpstr>
      <vt:lpstr>Open Sans</vt:lpstr>
      <vt:lpstr>Wingdings</vt:lpstr>
      <vt:lpstr>Office Theme</vt:lpstr>
      <vt:lpstr>UI/UX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PROCESS</vt:lpstr>
      <vt:lpstr>Product Definition</vt:lpstr>
      <vt:lpstr>User Research</vt:lpstr>
      <vt:lpstr>Analysis</vt:lpstr>
      <vt:lpstr>PowerPoint Presentation</vt:lpstr>
      <vt:lpstr>Analysis</vt:lpstr>
      <vt:lpstr>Design &amp; Prototyping</vt:lpstr>
      <vt:lpstr>Design &amp; Prototyping</vt:lpstr>
      <vt:lpstr>VALIDATING &amp; Evaluation</vt:lpstr>
      <vt:lpstr>PROTOTYPING TECHNIQUES “TOOLS”</vt:lpstr>
      <vt:lpstr>UNIVERSAL DESIGN , ACCESSIBILITY</vt:lpstr>
      <vt:lpstr>UNIVERSAL DESIGN , ACCESSIBILITY</vt:lpstr>
      <vt:lpstr>UNIVERSAL DESIGN , ACCESSIBILITY</vt:lpstr>
      <vt:lpstr>DESIGN PRINCIPLES</vt:lpstr>
      <vt:lpstr>THE POWERFUL OF MOBILE UX DESIGN</vt:lpstr>
      <vt:lpstr>SKELETON / LAZY LOADING </vt:lpstr>
      <vt:lpstr>ACCELERATOR</vt:lpstr>
      <vt:lpstr>ONE HANDED USAGE</vt:lpstr>
      <vt:lpstr>PowerPoint Presentation</vt:lpstr>
      <vt:lpstr>INTELLIGENCE</vt:lpstr>
      <vt:lpstr>PowerPoint Presentation</vt:lpstr>
      <vt:lpstr>Contact 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skumar</dc:creator>
  <cp:lastModifiedBy>Rehab farouk elsayed</cp:lastModifiedBy>
  <cp:revision>60</cp:revision>
  <dcterms:created xsi:type="dcterms:W3CDTF">2020-10-29T16:17:33Z</dcterms:created>
  <dcterms:modified xsi:type="dcterms:W3CDTF">2025-10-19T08:51:17Z</dcterms:modified>
</cp:coreProperties>
</file>